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495" r:id="rId5"/>
    <p:sldId id="551" r:id="rId6"/>
    <p:sldId id="311" r:id="rId7"/>
    <p:sldId id="548" r:id="rId8"/>
    <p:sldId id="533" r:id="rId9"/>
    <p:sldId id="552" r:id="rId10"/>
    <p:sldId id="535" r:id="rId11"/>
    <p:sldId id="549" r:id="rId12"/>
    <p:sldId id="546" r:id="rId13"/>
    <p:sldId id="554" r:id="rId14"/>
    <p:sldId id="550" r:id="rId15"/>
    <p:sldId id="553" r:id="rId16"/>
    <p:sldId id="555" r:id="rId17"/>
    <p:sldId id="556" r:id="rId18"/>
    <p:sldId id="557" r:id="rId19"/>
    <p:sldId id="494" r:id="rId20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727C1-5EE5-4BB6-9A25-0698FA91E754}" v="23" dt="2022-01-12T11:53:22.826"/>
    <p1510:client id="{126CB1F5-C921-4684-B3C7-8845C77A86CA}" v="168" dt="2022-01-12T09:19:32.803"/>
    <p1510:client id="{28087FFC-E925-4E48-B174-5BF897F49178}" v="660" dt="2022-01-13T03:41:13.156"/>
    <p1510:client id="{3F2442A7-670E-4F53-AD08-1BF733E1D7DD}" v="9" dt="2021-12-09T14:22:55.799"/>
    <p1510:client id="{4350F24D-B605-4948-9933-A6F376A347A9}" v="673" dt="2022-01-17T08:01:21.014"/>
    <p1510:client id="{5ED82DEC-39FF-4E47-8DE5-A1CE68A4E6C3}" v="43" dt="2022-01-13T12:30:32.057"/>
    <p1510:client id="{7C622786-19EF-470E-B3A9-548BF139E7C8}" v="214" dt="2022-01-17T03:12:56.325"/>
    <p1510:client id="{9939DEDB-9EBE-E249-88AB-18F77EC27C62}" v="402" dt="2021-12-09T14:13:00.792"/>
    <p1510:client id="{9F58D730-8825-4B3B-BB40-92EE3B622BE6}" v="1" dt="2021-12-09T13:51:57.712"/>
    <p1510:client id="{B46877B5-D6B1-4057-8BAD-2E22D5719D80}" v="186" dt="2022-01-13T02:22:52.434"/>
    <p1510:client id="{B892A6C6-7E0B-40D4-A12C-CF8C7A2606FB}" v="142" dt="2022-01-12T09:58:30.370"/>
    <p1510:client id="{BF4A2DED-B50F-4C70-A6AB-F0D679DFF42E}" v="56" dt="2022-01-13T08:52:28.966"/>
    <p1510:client id="{C6121D1D-D6E9-4699-850A-F30A097CFC67}" v="7" dt="2022-02-03T08:59:53.278"/>
    <p1510:client id="{EEFBA132-35AA-D968-8ACE-64D377B807A0}" v="113" dt="2021-12-10T08:59:25.136"/>
    <p1510:client id="{F64D435C-82A7-49D8-BAE3-DE09340DD95A}" v="95" dt="2022-01-12T12:35:52.025"/>
    <p1510:client id="{F9595518-DA1B-2FB3-F68C-7D34D4EFA2CA}" v="300" dt="2021-12-10T08:27:50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Participants</a:t>
            </a:r>
            <a:r>
              <a:rPr lang="en-US" b="1" baseline="0"/>
              <a:t> f</a:t>
            </a:r>
            <a:r>
              <a:rPr lang="en-US" b="1"/>
              <a:t>avorite</a:t>
            </a:r>
            <a:r>
              <a:rPr lang="en-US" b="1" baseline="0"/>
              <a:t> part of the program</a:t>
            </a:r>
            <a:endParaRPr lang="en-US" b="1"/>
          </a:p>
        </c:rich>
      </c:tx>
      <c:layout>
        <c:manualLayout>
          <c:xMode val="edge"/>
          <c:yMode val="edge"/>
          <c:x val="0.16294942108470448"/>
          <c:y val="2.2988505747126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TOTAL FREQUENCIES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69-4529-A89F-F51E5503A2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69-4529-A89F-F51E5503A2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69-4529-A89F-F51E5503A2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69-4529-A89F-F51E5503A2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69-4529-A89F-F51E5503A20C}"/>
              </c:ext>
            </c:extLst>
          </c:dPt>
          <c:dLbls>
            <c:dLbl>
              <c:idx val="1"/>
              <c:layout>
                <c:manualLayout>
                  <c:x val="-2.5462668816039986E-17"/>
                  <c:y val="8.7962962962962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9-4529-A89F-F51E5503A20C}"/>
                </c:ext>
              </c:extLst>
            </c:dLbl>
            <c:dLbl>
              <c:idx val="2"/>
              <c:layout>
                <c:manualLayout>
                  <c:x val="-2.7777777777777523E-3"/>
                  <c:y val="3.2407407407407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9-4529-A89F-F51E5503A20C}"/>
                </c:ext>
              </c:extLst>
            </c:dLbl>
            <c:dLbl>
              <c:idx val="3"/>
              <c:layout>
                <c:manualLayout>
                  <c:x val="-2.7777777777777779E-3"/>
                  <c:y val="-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69-4529-A89F-F51E5503A20C}"/>
                </c:ext>
              </c:extLst>
            </c:dLbl>
            <c:dLbl>
              <c:idx val="4"/>
              <c:layout>
                <c:manualLayout>
                  <c:x val="0.16388888888888889"/>
                  <c:y val="2.314814814814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69-4529-A89F-F51E5503A20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Sheet1!$B$2:$B$6</c:f>
              <c:strCache>
                <c:ptCount val="5"/>
                <c:pt idx="0">
                  <c:v>STUDY SKILLS</c:v>
                </c:pt>
                <c:pt idx="1">
                  <c:v>READING THE PROSE/ SHORT STORY</c:v>
                </c:pt>
                <c:pt idx="2">
                  <c:v>ENJOYING THEMSELVES </c:v>
                </c:pt>
                <c:pt idx="3">
                  <c:v>LEARNING </c:v>
                </c:pt>
                <c:pt idx="4">
                  <c:v>SINGING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109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69-4529-A89F-F51E5503A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</a:t>
            </a:r>
            <a:r>
              <a:rPr lang="en-US" baseline="0"/>
              <a:t> to change about the program</a:t>
            </a:r>
            <a:endParaRPr lang="en-US"/>
          </a:p>
        </c:rich>
      </c:tx>
      <c:layout>
        <c:manualLayout>
          <c:xMode val="edge"/>
          <c:yMode val="edge"/>
          <c:x val="0.1797430008748906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Sheet2!$F$1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EC-45E7-BD34-9BBC75B9CC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EC-45E7-BD34-9BBC75B9CC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EC-45E7-BD34-9BBC75B9CC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EC-45E7-BD34-9BBC75B9CC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EC-45E7-BD34-9BBC75B9CC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EC-45E7-BD34-9BBC75B9CC32}"/>
              </c:ext>
            </c:extLst>
          </c:dPt>
          <c:dLbls>
            <c:dLbl>
              <c:idx val="0"/>
              <c:layout>
                <c:manualLayout>
                  <c:x val="3.333333333333322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EC-45E7-BD34-9BBC75B9CC32}"/>
                </c:ext>
              </c:extLst>
            </c:dLbl>
            <c:dLbl>
              <c:idx val="2"/>
              <c:layout>
                <c:manualLayout>
                  <c:x val="6.2345304867345002E-3"/>
                  <c:y val="5.38672410351236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13706524533257"/>
                      <c:h val="8.59258593191157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7EC-45E7-BD34-9BBC75B9CC32}"/>
                </c:ext>
              </c:extLst>
            </c:dLbl>
            <c:dLbl>
              <c:idx val="3"/>
              <c:layout>
                <c:manualLayout>
                  <c:x val="-8.16057988051061E-3"/>
                  <c:y val="3.2407407407407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14856766354061"/>
                      <c:h val="6.1524710582201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7EC-45E7-BD34-9BBC75B9CC32}"/>
                </c:ext>
              </c:extLst>
            </c:dLbl>
            <c:dLbl>
              <c:idx val="4"/>
              <c:layout>
                <c:manualLayout>
                  <c:x val="-3.6703709315878727E-2"/>
                  <c:y val="8.55557912411916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19904060866597"/>
                      <c:h val="0.10300666343495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7EC-45E7-BD34-9BBC75B9CC32}"/>
                </c:ext>
              </c:extLst>
            </c:dLbl>
            <c:dLbl>
              <c:idx val="5"/>
              <c:layout>
                <c:manualLayout>
                  <c:x val="0.24166666666666667"/>
                  <c:y val="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EC-45E7-BD34-9BBC75B9CC3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Sheet2!$B$2:$B$7</c:f>
              <c:strCache>
                <c:ptCount val="6"/>
                <c:pt idx="0">
                  <c:v>NOTHING </c:v>
                </c:pt>
                <c:pt idx="1">
                  <c:v>ADD ACTIVITIES</c:v>
                </c:pt>
                <c:pt idx="2">
                  <c:v>COME AGAIN</c:v>
                </c:pt>
                <c:pt idx="3">
                  <c:v>GIFTS</c:v>
                </c:pt>
                <c:pt idx="4">
                  <c:v>INCREASE THE TIME FOR SESSIONS</c:v>
                </c:pt>
                <c:pt idx="5">
                  <c:v>REFRESHMENTS</c:v>
                </c:pt>
              </c:strCache>
            </c:strRef>
          </c:cat>
          <c:val>
            <c:numRef>
              <c:f>Sheet2!$F$2:$F$7</c:f>
              <c:numCache>
                <c:formatCode>General</c:formatCode>
                <c:ptCount val="6"/>
                <c:pt idx="0">
                  <c:v>80</c:v>
                </c:pt>
                <c:pt idx="1">
                  <c:v>31</c:v>
                </c:pt>
                <c:pt idx="2">
                  <c:v>8</c:v>
                </c:pt>
                <c:pt idx="3">
                  <c:v>12</c:v>
                </c:pt>
                <c:pt idx="4">
                  <c:v>33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EC-45E7-BD34-9BBC75B9C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D646A-9536-4DA5-86F2-DA76F0F22581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BB9B69-8BF5-4357-9DC1-DFFCA746ABC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i="1" dirty="0">
              <a:latin typeface="Montserrat" panose="00000500000000000000" pitchFamily="2" charset="0"/>
            </a:rPr>
            <a:t>PHQ-8:</a:t>
          </a:r>
          <a:r>
            <a:rPr lang="en-US" sz="2000" b="1" dirty="0">
              <a:latin typeface="Montserrat" panose="00000500000000000000" pitchFamily="2" charset="0"/>
            </a:rPr>
            <a:t> </a:t>
          </a:r>
          <a:r>
            <a:rPr lang="en-US" sz="2000" dirty="0">
              <a:latin typeface="Montserrat" panose="00000500000000000000" pitchFamily="2" charset="0"/>
            </a:rPr>
            <a:t>Measures depressive symptoms</a:t>
          </a:r>
        </a:p>
      </dgm:t>
    </dgm:pt>
    <dgm:pt modelId="{73B872DC-C6BC-4422-A201-56585CB111E2}" type="parTrans" cxnId="{D2BD1AD9-8356-4253-9BA0-5DDF184F34EC}">
      <dgm:prSet/>
      <dgm:spPr/>
      <dgm:t>
        <a:bodyPr/>
        <a:lstStyle/>
        <a:p>
          <a:endParaRPr lang="en-US"/>
        </a:p>
      </dgm:t>
    </dgm:pt>
    <dgm:pt modelId="{6CF82E8F-0D8E-461E-AC29-1E3DA0918F4A}" type="sibTrans" cxnId="{D2BD1AD9-8356-4253-9BA0-5DDF184F34EC}">
      <dgm:prSet/>
      <dgm:spPr/>
      <dgm:t>
        <a:bodyPr/>
        <a:lstStyle/>
        <a:p>
          <a:endParaRPr lang="en-US"/>
        </a:p>
      </dgm:t>
    </dgm:pt>
    <dgm:pt modelId="{0078E6D0-667E-48C5-AA47-0CCAD5DF1EB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i="1" dirty="0">
              <a:latin typeface="Montserrat" panose="00000500000000000000" pitchFamily="2" charset="0"/>
            </a:rPr>
            <a:t>GAD-7: </a:t>
          </a:r>
          <a:r>
            <a:rPr lang="en-US" sz="2000" dirty="0">
              <a:latin typeface="Montserrat" panose="00000500000000000000" pitchFamily="2" charset="0"/>
            </a:rPr>
            <a:t>anxiety symptoms</a:t>
          </a:r>
        </a:p>
      </dgm:t>
    </dgm:pt>
    <dgm:pt modelId="{53A26385-5FDB-48F9-8CAB-7F1A971548EF}" type="parTrans" cxnId="{5D5C221A-845C-4488-8504-76D49552B96B}">
      <dgm:prSet/>
      <dgm:spPr/>
      <dgm:t>
        <a:bodyPr/>
        <a:lstStyle/>
        <a:p>
          <a:endParaRPr lang="en-US"/>
        </a:p>
      </dgm:t>
    </dgm:pt>
    <dgm:pt modelId="{8FE5D4A2-B3B8-4513-9FE5-E5C31240B875}" type="sibTrans" cxnId="{5D5C221A-845C-4488-8504-76D49552B96B}">
      <dgm:prSet/>
      <dgm:spPr/>
      <dgm:t>
        <a:bodyPr/>
        <a:lstStyle/>
        <a:p>
          <a:endParaRPr lang="en-US"/>
        </a:p>
      </dgm:t>
    </dgm:pt>
    <dgm:pt modelId="{FC10FCE8-7898-4E7E-8000-1D06722542D9}" type="pres">
      <dgm:prSet presAssocID="{5BFD646A-9536-4DA5-86F2-DA76F0F22581}" presName="diagram" presStyleCnt="0">
        <dgm:presLayoutVars>
          <dgm:dir/>
          <dgm:resizeHandles val="exact"/>
        </dgm:presLayoutVars>
      </dgm:prSet>
      <dgm:spPr/>
    </dgm:pt>
    <dgm:pt modelId="{CDE7DA97-7AB0-4AD7-BCA9-A9CAEAD96791}" type="pres">
      <dgm:prSet presAssocID="{60BB9B69-8BF5-4357-9DC1-DFFCA746ABCE}" presName="node" presStyleLbl="node1" presStyleIdx="0" presStyleCnt="2" custLinFactNeighborY="3225">
        <dgm:presLayoutVars>
          <dgm:bulletEnabled val="1"/>
        </dgm:presLayoutVars>
      </dgm:prSet>
      <dgm:spPr/>
    </dgm:pt>
    <dgm:pt modelId="{20183DC4-077A-4CAD-82D8-42F1A47F7C13}" type="pres">
      <dgm:prSet presAssocID="{6CF82E8F-0D8E-461E-AC29-1E3DA0918F4A}" presName="sibTrans" presStyleCnt="0"/>
      <dgm:spPr/>
    </dgm:pt>
    <dgm:pt modelId="{D7E043C5-D941-4F01-9017-B2EF8363040C}" type="pres">
      <dgm:prSet presAssocID="{0078E6D0-667E-48C5-AA47-0CCAD5DF1EBB}" presName="node" presStyleLbl="node1" presStyleIdx="1" presStyleCnt="2">
        <dgm:presLayoutVars>
          <dgm:bulletEnabled val="1"/>
        </dgm:presLayoutVars>
      </dgm:prSet>
      <dgm:spPr/>
    </dgm:pt>
  </dgm:ptLst>
  <dgm:cxnLst>
    <dgm:cxn modelId="{5D5C221A-845C-4488-8504-76D49552B96B}" srcId="{5BFD646A-9536-4DA5-86F2-DA76F0F22581}" destId="{0078E6D0-667E-48C5-AA47-0CCAD5DF1EBB}" srcOrd="1" destOrd="0" parTransId="{53A26385-5FDB-48F9-8CAB-7F1A971548EF}" sibTransId="{8FE5D4A2-B3B8-4513-9FE5-E5C31240B875}"/>
    <dgm:cxn modelId="{14402871-F154-411E-B2F9-DF2D900EF220}" type="presOf" srcId="{0078E6D0-667E-48C5-AA47-0CCAD5DF1EBB}" destId="{D7E043C5-D941-4F01-9017-B2EF8363040C}" srcOrd="0" destOrd="0" presId="urn:microsoft.com/office/officeart/2005/8/layout/default"/>
    <dgm:cxn modelId="{BEA5FD79-1BE4-4092-B77E-7D2B298FB2EB}" type="presOf" srcId="{5BFD646A-9536-4DA5-86F2-DA76F0F22581}" destId="{FC10FCE8-7898-4E7E-8000-1D06722542D9}" srcOrd="0" destOrd="0" presId="urn:microsoft.com/office/officeart/2005/8/layout/default"/>
    <dgm:cxn modelId="{BBD492B9-A285-4337-83DF-43C08228E990}" type="presOf" srcId="{60BB9B69-8BF5-4357-9DC1-DFFCA746ABCE}" destId="{CDE7DA97-7AB0-4AD7-BCA9-A9CAEAD96791}" srcOrd="0" destOrd="0" presId="urn:microsoft.com/office/officeart/2005/8/layout/default"/>
    <dgm:cxn modelId="{D2BD1AD9-8356-4253-9BA0-5DDF184F34EC}" srcId="{5BFD646A-9536-4DA5-86F2-DA76F0F22581}" destId="{60BB9B69-8BF5-4357-9DC1-DFFCA746ABCE}" srcOrd="0" destOrd="0" parTransId="{73B872DC-C6BC-4422-A201-56585CB111E2}" sibTransId="{6CF82E8F-0D8E-461E-AC29-1E3DA0918F4A}"/>
    <dgm:cxn modelId="{B68E2764-187D-493B-BFEF-116A1B66655A}" type="presParOf" srcId="{FC10FCE8-7898-4E7E-8000-1D06722542D9}" destId="{CDE7DA97-7AB0-4AD7-BCA9-A9CAEAD96791}" srcOrd="0" destOrd="0" presId="urn:microsoft.com/office/officeart/2005/8/layout/default"/>
    <dgm:cxn modelId="{D48EED21-7D3B-4FF1-8283-95C651D4823B}" type="presParOf" srcId="{FC10FCE8-7898-4E7E-8000-1D06722542D9}" destId="{20183DC4-077A-4CAD-82D8-42F1A47F7C13}" srcOrd="1" destOrd="0" presId="urn:microsoft.com/office/officeart/2005/8/layout/default"/>
    <dgm:cxn modelId="{116FCA38-02B2-458E-8634-20B218CD45EC}" type="presParOf" srcId="{FC10FCE8-7898-4E7E-8000-1D06722542D9}" destId="{D7E043C5-D941-4F01-9017-B2EF836304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55F79-3C76-4EB3-A3C4-7DD6A8A4498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BB92A-AADA-4104-8393-B0FEB3D8765B}">
      <dgm:prSet/>
      <dgm:spPr/>
      <dgm:t>
        <a:bodyPr/>
        <a:lstStyle/>
        <a:p>
          <a:r>
            <a:rPr lang="en-US" dirty="0"/>
            <a:t>Sample: 12-19 years old, Elite School- </a:t>
          </a:r>
          <a:r>
            <a:rPr lang="en-US" dirty="0" err="1"/>
            <a:t>Kibera</a:t>
          </a:r>
          <a:r>
            <a:rPr lang="en-US" dirty="0"/>
            <a:t> .</a:t>
          </a:r>
        </a:p>
      </dgm:t>
    </dgm:pt>
    <dgm:pt modelId="{25261373-859C-43A1-BEFF-58C5949E3151}" type="parTrans" cxnId="{9CE26376-4B6C-423F-A868-17FDCDBA00F6}">
      <dgm:prSet/>
      <dgm:spPr/>
      <dgm:t>
        <a:bodyPr/>
        <a:lstStyle/>
        <a:p>
          <a:endParaRPr lang="en-US"/>
        </a:p>
      </dgm:t>
    </dgm:pt>
    <dgm:pt modelId="{6138C5E5-EEAC-4751-946F-7F325324F5EE}" type="sibTrans" cxnId="{9CE26376-4B6C-423F-A868-17FDCDBA00F6}">
      <dgm:prSet/>
      <dgm:spPr/>
      <dgm:t>
        <a:bodyPr/>
        <a:lstStyle/>
        <a:p>
          <a:endParaRPr lang="en-US"/>
        </a:p>
      </dgm:t>
    </dgm:pt>
    <dgm:pt modelId="{0CEB1E4B-DE8C-4042-914E-46ECA1F4FD99}">
      <dgm:prSet/>
      <dgm:spPr/>
      <dgm:t>
        <a:bodyPr/>
        <a:lstStyle/>
        <a:p>
          <a:r>
            <a:rPr lang="en-US" dirty="0"/>
            <a:t>Described the research. Acquired Informed assent/consent by student participant and administrator.</a:t>
          </a:r>
        </a:p>
      </dgm:t>
    </dgm:pt>
    <dgm:pt modelId="{D6A579E7-0117-46AE-8DD8-49538D2A764E}" type="parTrans" cxnId="{A6A44C65-C678-4861-A9C0-3759639B889D}">
      <dgm:prSet/>
      <dgm:spPr/>
      <dgm:t>
        <a:bodyPr/>
        <a:lstStyle/>
        <a:p>
          <a:endParaRPr lang="en-US"/>
        </a:p>
      </dgm:t>
    </dgm:pt>
    <dgm:pt modelId="{890FFC44-7E3B-4109-B606-6461C8153532}" type="sibTrans" cxnId="{A6A44C65-C678-4861-A9C0-3759639B889D}">
      <dgm:prSet/>
      <dgm:spPr/>
      <dgm:t>
        <a:bodyPr/>
        <a:lstStyle/>
        <a:p>
          <a:endParaRPr lang="en-US"/>
        </a:p>
      </dgm:t>
    </dgm:pt>
    <dgm:pt modelId="{49027D18-D5E6-4FA9-81B4-C758F8B9D9D6}">
      <dgm:prSet/>
      <dgm:spPr/>
      <dgm:t>
        <a:bodyPr/>
        <a:lstStyle/>
        <a:p>
          <a:r>
            <a:rPr lang="en-US" dirty="0"/>
            <a:t>Questionnaires were filled by participants. For this study, qualitative data was collected at endpoint.</a:t>
          </a:r>
        </a:p>
      </dgm:t>
    </dgm:pt>
    <dgm:pt modelId="{B55618A3-DF2F-449E-8101-220324E0B973}" type="parTrans" cxnId="{F5F664E1-4938-4A22-8FED-484C4D77A9C3}">
      <dgm:prSet/>
      <dgm:spPr/>
      <dgm:t>
        <a:bodyPr/>
        <a:lstStyle/>
        <a:p>
          <a:endParaRPr lang="en-US"/>
        </a:p>
      </dgm:t>
    </dgm:pt>
    <dgm:pt modelId="{04C6EF0A-4346-4CFA-BDD1-8F8A0C70913D}" type="sibTrans" cxnId="{F5F664E1-4938-4A22-8FED-484C4D77A9C3}">
      <dgm:prSet/>
      <dgm:spPr/>
      <dgm:t>
        <a:bodyPr/>
        <a:lstStyle/>
        <a:p>
          <a:endParaRPr lang="en-US"/>
        </a:p>
      </dgm:t>
    </dgm:pt>
    <dgm:pt modelId="{018F176D-3C18-4B7B-BE65-D6CAC94A530F}">
      <dgm:prSet/>
      <dgm:spPr/>
      <dgm:t>
        <a:bodyPr/>
        <a:lstStyle/>
        <a:p>
          <a:r>
            <a:rPr lang="en-US" dirty="0"/>
            <a:t>We used thematic analysis to identify themes in the data- 313 cells were evaluated for themes</a:t>
          </a:r>
        </a:p>
      </dgm:t>
    </dgm:pt>
    <dgm:pt modelId="{BD78CF38-40DC-4B56-BC26-55F060291F67}" type="parTrans" cxnId="{92374972-4E4E-4D88-B578-97E99D43B2DB}">
      <dgm:prSet/>
      <dgm:spPr/>
      <dgm:t>
        <a:bodyPr/>
        <a:lstStyle/>
        <a:p>
          <a:endParaRPr lang="en-US"/>
        </a:p>
      </dgm:t>
    </dgm:pt>
    <dgm:pt modelId="{A6236F9E-C2A4-4AFD-B2CE-F490954E3290}" type="sibTrans" cxnId="{92374972-4E4E-4D88-B578-97E99D43B2DB}">
      <dgm:prSet/>
      <dgm:spPr/>
      <dgm:t>
        <a:bodyPr/>
        <a:lstStyle/>
        <a:p>
          <a:endParaRPr lang="en-US"/>
        </a:p>
      </dgm:t>
    </dgm:pt>
    <dgm:pt modelId="{809C3B52-DD8F-461E-9DFC-56D9FC31C9D4}" type="pres">
      <dgm:prSet presAssocID="{E6255F79-3C76-4EB3-A3C4-7DD6A8A44987}" presName="vert0" presStyleCnt="0">
        <dgm:presLayoutVars>
          <dgm:dir/>
          <dgm:animOne val="branch"/>
          <dgm:animLvl val="lvl"/>
        </dgm:presLayoutVars>
      </dgm:prSet>
      <dgm:spPr/>
    </dgm:pt>
    <dgm:pt modelId="{3DF5E638-418B-420C-9E96-64B57B002CC6}" type="pres">
      <dgm:prSet presAssocID="{469BB92A-AADA-4104-8393-B0FEB3D8765B}" presName="thickLine" presStyleLbl="alignNode1" presStyleIdx="0" presStyleCnt="4"/>
      <dgm:spPr/>
    </dgm:pt>
    <dgm:pt modelId="{A9EAE885-9DC5-405C-88B4-09FE2830C68F}" type="pres">
      <dgm:prSet presAssocID="{469BB92A-AADA-4104-8393-B0FEB3D8765B}" presName="horz1" presStyleCnt="0"/>
      <dgm:spPr/>
    </dgm:pt>
    <dgm:pt modelId="{433388F7-2C44-48A9-9707-51FED9B42CFD}" type="pres">
      <dgm:prSet presAssocID="{469BB92A-AADA-4104-8393-B0FEB3D8765B}" presName="tx1" presStyleLbl="revTx" presStyleIdx="0" presStyleCnt="4"/>
      <dgm:spPr/>
    </dgm:pt>
    <dgm:pt modelId="{E26A7FA9-3772-48D4-A41B-8D134F111E05}" type="pres">
      <dgm:prSet presAssocID="{469BB92A-AADA-4104-8393-B0FEB3D8765B}" presName="vert1" presStyleCnt="0"/>
      <dgm:spPr/>
    </dgm:pt>
    <dgm:pt modelId="{2976070A-8778-465A-BC3C-BBBBF590640B}" type="pres">
      <dgm:prSet presAssocID="{0CEB1E4B-DE8C-4042-914E-46ECA1F4FD99}" presName="thickLine" presStyleLbl="alignNode1" presStyleIdx="1" presStyleCnt="4"/>
      <dgm:spPr/>
    </dgm:pt>
    <dgm:pt modelId="{9103BAFA-1DB9-4D06-8AEB-28F35F5721CB}" type="pres">
      <dgm:prSet presAssocID="{0CEB1E4B-DE8C-4042-914E-46ECA1F4FD99}" presName="horz1" presStyleCnt="0"/>
      <dgm:spPr/>
    </dgm:pt>
    <dgm:pt modelId="{9C54CAC8-3232-4024-A8C5-D558FF39924B}" type="pres">
      <dgm:prSet presAssocID="{0CEB1E4B-DE8C-4042-914E-46ECA1F4FD99}" presName="tx1" presStyleLbl="revTx" presStyleIdx="1" presStyleCnt="4"/>
      <dgm:spPr/>
    </dgm:pt>
    <dgm:pt modelId="{61A78DFC-AE25-4A86-BD67-CCA243B30902}" type="pres">
      <dgm:prSet presAssocID="{0CEB1E4B-DE8C-4042-914E-46ECA1F4FD99}" presName="vert1" presStyleCnt="0"/>
      <dgm:spPr/>
    </dgm:pt>
    <dgm:pt modelId="{B25FE1FE-559E-4D68-B173-D5507650983B}" type="pres">
      <dgm:prSet presAssocID="{49027D18-D5E6-4FA9-81B4-C758F8B9D9D6}" presName="thickLine" presStyleLbl="alignNode1" presStyleIdx="2" presStyleCnt="4"/>
      <dgm:spPr/>
    </dgm:pt>
    <dgm:pt modelId="{EAA97266-C229-4BE5-9590-6FE854AE71A3}" type="pres">
      <dgm:prSet presAssocID="{49027D18-D5E6-4FA9-81B4-C758F8B9D9D6}" presName="horz1" presStyleCnt="0"/>
      <dgm:spPr/>
    </dgm:pt>
    <dgm:pt modelId="{FEC0A5F2-87B9-4DED-9044-96748766DC01}" type="pres">
      <dgm:prSet presAssocID="{49027D18-D5E6-4FA9-81B4-C758F8B9D9D6}" presName="tx1" presStyleLbl="revTx" presStyleIdx="2" presStyleCnt="4"/>
      <dgm:spPr/>
    </dgm:pt>
    <dgm:pt modelId="{0B244450-463E-4B2F-9221-E2B8653637E1}" type="pres">
      <dgm:prSet presAssocID="{49027D18-D5E6-4FA9-81B4-C758F8B9D9D6}" presName="vert1" presStyleCnt="0"/>
      <dgm:spPr/>
    </dgm:pt>
    <dgm:pt modelId="{C866DCF3-A803-44F8-B69F-E38901713233}" type="pres">
      <dgm:prSet presAssocID="{018F176D-3C18-4B7B-BE65-D6CAC94A530F}" presName="thickLine" presStyleLbl="alignNode1" presStyleIdx="3" presStyleCnt="4"/>
      <dgm:spPr/>
    </dgm:pt>
    <dgm:pt modelId="{CB680B85-0B52-4524-A3CF-54C0D5FBB7EC}" type="pres">
      <dgm:prSet presAssocID="{018F176D-3C18-4B7B-BE65-D6CAC94A530F}" presName="horz1" presStyleCnt="0"/>
      <dgm:spPr/>
    </dgm:pt>
    <dgm:pt modelId="{0C786E8F-415F-412C-A045-2ACD44552F48}" type="pres">
      <dgm:prSet presAssocID="{018F176D-3C18-4B7B-BE65-D6CAC94A530F}" presName="tx1" presStyleLbl="revTx" presStyleIdx="3" presStyleCnt="4"/>
      <dgm:spPr/>
    </dgm:pt>
    <dgm:pt modelId="{6FE7D21B-8040-4FC2-A8E1-2FC2258AEFEE}" type="pres">
      <dgm:prSet presAssocID="{018F176D-3C18-4B7B-BE65-D6CAC94A530F}" presName="vert1" presStyleCnt="0"/>
      <dgm:spPr/>
    </dgm:pt>
  </dgm:ptLst>
  <dgm:cxnLst>
    <dgm:cxn modelId="{91CBE33B-093E-42C3-87AC-A457EBE653FA}" type="presOf" srcId="{018F176D-3C18-4B7B-BE65-D6CAC94A530F}" destId="{0C786E8F-415F-412C-A045-2ACD44552F48}" srcOrd="0" destOrd="0" presId="urn:microsoft.com/office/officeart/2008/layout/LinedList"/>
    <dgm:cxn modelId="{6E4B005C-DF35-411E-8825-5AEDBC65089A}" type="presOf" srcId="{0CEB1E4B-DE8C-4042-914E-46ECA1F4FD99}" destId="{9C54CAC8-3232-4024-A8C5-D558FF39924B}" srcOrd="0" destOrd="0" presId="urn:microsoft.com/office/officeart/2008/layout/LinedList"/>
    <dgm:cxn modelId="{A6A44C65-C678-4861-A9C0-3759639B889D}" srcId="{E6255F79-3C76-4EB3-A3C4-7DD6A8A44987}" destId="{0CEB1E4B-DE8C-4042-914E-46ECA1F4FD99}" srcOrd="1" destOrd="0" parTransId="{D6A579E7-0117-46AE-8DD8-49538D2A764E}" sibTransId="{890FFC44-7E3B-4109-B606-6461C8153532}"/>
    <dgm:cxn modelId="{FAB17050-ABF0-4771-A0F3-F2BD724772EA}" type="presOf" srcId="{469BB92A-AADA-4104-8393-B0FEB3D8765B}" destId="{433388F7-2C44-48A9-9707-51FED9B42CFD}" srcOrd="0" destOrd="0" presId="urn:microsoft.com/office/officeart/2008/layout/LinedList"/>
    <dgm:cxn modelId="{92374972-4E4E-4D88-B578-97E99D43B2DB}" srcId="{E6255F79-3C76-4EB3-A3C4-7DD6A8A44987}" destId="{018F176D-3C18-4B7B-BE65-D6CAC94A530F}" srcOrd="3" destOrd="0" parTransId="{BD78CF38-40DC-4B56-BC26-55F060291F67}" sibTransId="{A6236F9E-C2A4-4AFD-B2CE-F490954E3290}"/>
    <dgm:cxn modelId="{9CE26376-4B6C-423F-A868-17FDCDBA00F6}" srcId="{E6255F79-3C76-4EB3-A3C4-7DD6A8A44987}" destId="{469BB92A-AADA-4104-8393-B0FEB3D8765B}" srcOrd="0" destOrd="0" parTransId="{25261373-859C-43A1-BEFF-58C5949E3151}" sibTransId="{6138C5E5-EEAC-4751-946F-7F325324F5EE}"/>
    <dgm:cxn modelId="{CC026CAE-7CE5-46E0-8AA4-10DAF28DE768}" type="presOf" srcId="{49027D18-D5E6-4FA9-81B4-C758F8B9D9D6}" destId="{FEC0A5F2-87B9-4DED-9044-96748766DC01}" srcOrd="0" destOrd="0" presId="urn:microsoft.com/office/officeart/2008/layout/LinedList"/>
    <dgm:cxn modelId="{F5F664E1-4938-4A22-8FED-484C4D77A9C3}" srcId="{E6255F79-3C76-4EB3-A3C4-7DD6A8A44987}" destId="{49027D18-D5E6-4FA9-81B4-C758F8B9D9D6}" srcOrd="2" destOrd="0" parTransId="{B55618A3-DF2F-449E-8101-220324E0B973}" sibTransId="{04C6EF0A-4346-4CFA-BDD1-8F8A0C70913D}"/>
    <dgm:cxn modelId="{7916C8F6-D593-4C17-94F7-FEF44C518BA2}" type="presOf" srcId="{E6255F79-3C76-4EB3-A3C4-7DD6A8A44987}" destId="{809C3B52-DD8F-461E-9DFC-56D9FC31C9D4}" srcOrd="0" destOrd="0" presId="urn:microsoft.com/office/officeart/2008/layout/LinedList"/>
    <dgm:cxn modelId="{6F572522-87B3-4714-8D53-11CB81F8DD9F}" type="presParOf" srcId="{809C3B52-DD8F-461E-9DFC-56D9FC31C9D4}" destId="{3DF5E638-418B-420C-9E96-64B57B002CC6}" srcOrd="0" destOrd="0" presId="urn:microsoft.com/office/officeart/2008/layout/LinedList"/>
    <dgm:cxn modelId="{3C0E1BF5-0D9D-46B2-B7C7-690B4E2B52E6}" type="presParOf" srcId="{809C3B52-DD8F-461E-9DFC-56D9FC31C9D4}" destId="{A9EAE885-9DC5-405C-88B4-09FE2830C68F}" srcOrd="1" destOrd="0" presId="urn:microsoft.com/office/officeart/2008/layout/LinedList"/>
    <dgm:cxn modelId="{FCAC533A-64E7-406A-BFA1-35C380B8CE78}" type="presParOf" srcId="{A9EAE885-9DC5-405C-88B4-09FE2830C68F}" destId="{433388F7-2C44-48A9-9707-51FED9B42CFD}" srcOrd="0" destOrd="0" presId="urn:microsoft.com/office/officeart/2008/layout/LinedList"/>
    <dgm:cxn modelId="{06CB4372-E6D5-4A59-A647-BF6F993A8B8E}" type="presParOf" srcId="{A9EAE885-9DC5-405C-88B4-09FE2830C68F}" destId="{E26A7FA9-3772-48D4-A41B-8D134F111E05}" srcOrd="1" destOrd="0" presId="urn:microsoft.com/office/officeart/2008/layout/LinedList"/>
    <dgm:cxn modelId="{FF815165-8964-4973-900D-B59E5BAE07CE}" type="presParOf" srcId="{809C3B52-DD8F-461E-9DFC-56D9FC31C9D4}" destId="{2976070A-8778-465A-BC3C-BBBBF590640B}" srcOrd="2" destOrd="0" presId="urn:microsoft.com/office/officeart/2008/layout/LinedList"/>
    <dgm:cxn modelId="{7CD1721D-9541-426C-BAEB-7280036C5DB4}" type="presParOf" srcId="{809C3B52-DD8F-461E-9DFC-56D9FC31C9D4}" destId="{9103BAFA-1DB9-4D06-8AEB-28F35F5721CB}" srcOrd="3" destOrd="0" presId="urn:microsoft.com/office/officeart/2008/layout/LinedList"/>
    <dgm:cxn modelId="{675AD997-A213-48AB-B15C-9367B606EA7F}" type="presParOf" srcId="{9103BAFA-1DB9-4D06-8AEB-28F35F5721CB}" destId="{9C54CAC8-3232-4024-A8C5-D558FF39924B}" srcOrd="0" destOrd="0" presId="urn:microsoft.com/office/officeart/2008/layout/LinedList"/>
    <dgm:cxn modelId="{723E8991-DDAD-42AB-97D8-22C36041C82C}" type="presParOf" srcId="{9103BAFA-1DB9-4D06-8AEB-28F35F5721CB}" destId="{61A78DFC-AE25-4A86-BD67-CCA243B30902}" srcOrd="1" destOrd="0" presId="urn:microsoft.com/office/officeart/2008/layout/LinedList"/>
    <dgm:cxn modelId="{98DE4B6C-250D-4E8B-B81B-0D3B80B6C234}" type="presParOf" srcId="{809C3B52-DD8F-461E-9DFC-56D9FC31C9D4}" destId="{B25FE1FE-559E-4D68-B173-D5507650983B}" srcOrd="4" destOrd="0" presId="urn:microsoft.com/office/officeart/2008/layout/LinedList"/>
    <dgm:cxn modelId="{8A4F2B57-8C8B-4E13-AD77-1B3CD2CCBD45}" type="presParOf" srcId="{809C3B52-DD8F-461E-9DFC-56D9FC31C9D4}" destId="{EAA97266-C229-4BE5-9590-6FE854AE71A3}" srcOrd="5" destOrd="0" presId="urn:microsoft.com/office/officeart/2008/layout/LinedList"/>
    <dgm:cxn modelId="{14AAC300-BAD0-4ED3-B6DC-078D53247B26}" type="presParOf" srcId="{EAA97266-C229-4BE5-9590-6FE854AE71A3}" destId="{FEC0A5F2-87B9-4DED-9044-96748766DC01}" srcOrd="0" destOrd="0" presId="urn:microsoft.com/office/officeart/2008/layout/LinedList"/>
    <dgm:cxn modelId="{58956B0B-8FA1-4E11-BD38-FDDCD268CE35}" type="presParOf" srcId="{EAA97266-C229-4BE5-9590-6FE854AE71A3}" destId="{0B244450-463E-4B2F-9221-E2B8653637E1}" srcOrd="1" destOrd="0" presId="urn:microsoft.com/office/officeart/2008/layout/LinedList"/>
    <dgm:cxn modelId="{5FF7E797-0879-4C30-9FF9-38D3BDBF3EB0}" type="presParOf" srcId="{809C3B52-DD8F-461E-9DFC-56D9FC31C9D4}" destId="{C866DCF3-A803-44F8-B69F-E38901713233}" srcOrd="6" destOrd="0" presId="urn:microsoft.com/office/officeart/2008/layout/LinedList"/>
    <dgm:cxn modelId="{FF3EECB0-03EE-4768-89CA-0B8EB60C7A53}" type="presParOf" srcId="{809C3B52-DD8F-461E-9DFC-56D9FC31C9D4}" destId="{CB680B85-0B52-4524-A3CF-54C0D5FBB7EC}" srcOrd="7" destOrd="0" presId="urn:microsoft.com/office/officeart/2008/layout/LinedList"/>
    <dgm:cxn modelId="{BC269D82-5C3B-43CC-A727-EF70922EC6AD}" type="presParOf" srcId="{CB680B85-0B52-4524-A3CF-54C0D5FBB7EC}" destId="{0C786E8F-415F-412C-A045-2ACD44552F48}" srcOrd="0" destOrd="0" presId="urn:microsoft.com/office/officeart/2008/layout/LinedList"/>
    <dgm:cxn modelId="{6A869313-3461-4AD7-A094-7F1C52903DF3}" type="presParOf" srcId="{CB680B85-0B52-4524-A3CF-54C0D5FBB7EC}" destId="{6FE7D21B-8040-4FC2-A8E1-2FC2258AE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7DA97-7AB0-4AD7-BCA9-A9CAEAD96791}">
      <dsp:nvSpPr>
        <dsp:cNvPr id="0" name=""/>
        <dsp:cNvSpPr/>
      </dsp:nvSpPr>
      <dsp:spPr>
        <a:xfrm>
          <a:off x="1283" y="961423"/>
          <a:ext cx="5006206" cy="3003723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Montserrat" panose="00000500000000000000" pitchFamily="2" charset="0"/>
            </a:rPr>
            <a:t>PHQ-8:</a:t>
          </a:r>
          <a:r>
            <a:rPr lang="en-US" sz="2000" b="1" kern="1200" dirty="0">
              <a:latin typeface="Montserrat" panose="00000500000000000000" pitchFamily="2" charset="0"/>
            </a:rPr>
            <a:t> </a:t>
          </a:r>
          <a:r>
            <a:rPr lang="en-US" sz="2000" kern="1200" dirty="0">
              <a:latin typeface="Montserrat" panose="00000500000000000000" pitchFamily="2" charset="0"/>
            </a:rPr>
            <a:t>Measures depressive symptoms</a:t>
          </a:r>
        </a:p>
      </dsp:txBody>
      <dsp:txXfrm>
        <a:off x="1283" y="961423"/>
        <a:ext cx="5006206" cy="3003723"/>
      </dsp:txXfrm>
    </dsp:sp>
    <dsp:sp modelId="{D7E043C5-D941-4F01-9017-B2EF8363040C}">
      <dsp:nvSpPr>
        <dsp:cNvPr id="0" name=""/>
        <dsp:cNvSpPr/>
      </dsp:nvSpPr>
      <dsp:spPr>
        <a:xfrm>
          <a:off x="5508110" y="864553"/>
          <a:ext cx="5006206" cy="3003723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Montserrat" panose="00000500000000000000" pitchFamily="2" charset="0"/>
            </a:rPr>
            <a:t>GAD-7: </a:t>
          </a:r>
          <a:r>
            <a:rPr lang="en-US" sz="2000" kern="1200" dirty="0">
              <a:latin typeface="Montserrat" panose="00000500000000000000" pitchFamily="2" charset="0"/>
            </a:rPr>
            <a:t>anxiety symptoms</a:t>
          </a:r>
        </a:p>
      </dsp:txBody>
      <dsp:txXfrm>
        <a:off x="5508110" y="864553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5E638-418B-420C-9E96-64B57B002CC6}">
      <dsp:nvSpPr>
        <dsp:cNvPr id="0" name=""/>
        <dsp:cNvSpPr/>
      </dsp:nvSpPr>
      <dsp:spPr>
        <a:xfrm>
          <a:off x="0" y="0"/>
          <a:ext cx="10708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388F7-2C44-48A9-9707-51FED9B42CFD}">
      <dsp:nvSpPr>
        <dsp:cNvPr id="0" name=""/>
        <dsp:cNvSpPr/>
      </dsp:nvSpPr>
      <dsp:spPr>
        <a:xfrm>
          <a:off x="0" y="0"/>
          <a:ext cx="10708937" cy="98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Sample: 12-19 years old, Elite School- </a:t>
          </a:r>
          <a:r>
            <a:rPr lang="en-US" sz="2700" kern="1200" dirty="0" err="1"/>
            <a:t>Kibera</a:t>
          </a:r>
          <a:r>
            <a:rPr lang="en-US" sz="2700" kern="1200" dirty="0"/>
            <a:t> .</a:t>
          </a:r>
        </a:p>
      </dsp:txBody>
      <dsp:txXfrm>
        <a:off x="0" y="0"/>
        <a:ext cx="10708937" cy="984885"/>
      </dsp:txXfrm>
    </dsp:sp>
    <dsp:sp modelId="{2976070A-8778-465A-BC3C-BBBBF590640B}">
      <dsp:nvSpPr>
        <dsp:cNvPr id="0" name=""/>
        <dsp:cNvSpPr/>
      </dsp:nvSpPr>
      <dsp:spPr>
        <a:xfrm>
          <a:off x="0" y="984885"/>
          <a:ext cx="10708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4CAC8-3232-4024-A8C5-D558FF39924B}">
      <dsp:nvSpPr>
        <dsp:cNvPr id="0" name=""/>
        <dsp:cNvSpPr/>
      </dsp:nvSpPr>
      <dsp:spPr>
        <a:xfrm>
          <a:off x="0" y="984885"/>
          <a:ext cx="10708937" cy="98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Described the research. Acquired Informed assent/consent by student participant and administrator.</a:t>
          </a:r>
        </a:p>
      </dsp:txBody>
      <dsp:txXfrm>
        <a:off x="0" y="984885"/>
        <a:ext cx="10708937" cy="984885"/>
      </dsp:txXfrm>
    </dsp:sp>
    <dsp:sp modelId="{B25FE1FE-559E-4D68-B173-D5507650983B}">
      <dsp:nvSpPr>
        <dsp:cNvPr id="0" name=""/>
        <dsp:cNvSpPr/>
      </dsp:nvSpPr>
      <dsp:spPr>
        <a:xfrm>
          <a:off x="0" y="1969770"/>
          <a:ext cx="10708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0A5F2-87B9-4DED-9044-96748766DC01}">
      <dsp:nvSpPr>
        <dsp:cNvPr id="0" name=""/>
        <dsp:cNvSpPr/>
      </dsp:nvSpPr>
      <dsp:spPr>
        <a:xfrm>
          <a:off x="0" y="1969770"/>
          <a:ext cx="10708937" cy="98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Questionnaires were filled by participants. For this study, qualitative data was collected at endpoint.</a:t>
          </a:r>
        </a:p>
      </dsp:txBody>
      <dsp:txXfrm>
        <a:off x="0" y="1969770"/>
        <a:ext cx="10708937" cy="984885"/>
      </dsp:txXfrm>
    </dsp:sp>
    <dsp:sp modelId="{C866DCF3-A803-44F8-B69F-E38901713233}">
      <dsp:nvSpPr>
        <dsp:cNvPr id="0" name=""/>
        <dsp:cNvSpPr/>
      </dsp:nvSpPr>
      <dsp:spPr>
        <a:xfrm>
          <a:off x="0" y="2954654"/>
          <a:ext cx="10708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86E8F-415F-412C-A045-2ACD44552F48}">
      <dsp:nvSpPr>
        <dsp:cNvPr id="0" name=""/>
        <dsp:cNvSpPr/>
      </dsp:nvSpPr>
      <dsp:spPr>
        <a:xfrm>
          <a:off x="0" y="2954654"/>
          <a:ext cx="10708937" cy="98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used thematic analysis to identify themes in the data- 313 cells were evaluated for themes</a:t>
          </a:r>
        </a:p>
      </dsp:txBody>
      <dsp:txXfrm>
        <a:off x="0" y="2954654"/>
        <a:ext cx="10708937" cy="98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5CAFE-1940-804B-B9F7-BD6072D4A81D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4A0B-8959-D445-A355-AAFCF16A507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2137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2" name="Google Shape;12842;g8d65539f53_1_24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3" name="Google Shape;12843;g8d65539f53_1_24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73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30325341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30325341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00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2" name="Google Shape;12842;g8d65539f53_1_24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3" name="Google Shape;12843;g8d65539f53_1_24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69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210B-BB53-8948-92DE-39A5C0C10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9BD24-C9AB-F94C-9E35-A2AE260DE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70BD-9EFE-BE4D-87C4-82D2AE17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7A07-1C00-C045-8632-113B0B3A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6CB36-8AC4-1442-9F90-BF23DB6B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272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2E70-12CC-F748-B1A1-32E37ECA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2DE30-6184-004C-A057-FA59AE98A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A01C-7A4C-9541-AF45-D8C42018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9CE6E-8265-C74D-AF4E-4A549351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7A59-FA66-C748-BAD3-539EF253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37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E9457-C38E-404A-B045-67D663605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8EEEC-A420-6B40-A35E-AC4364E46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B4969-C874-0340-9E36-0B9F372A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6798B-E4AD-2C42-B305-FBB7226E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953F9-D2F9-CB4C-B80B-603A8F6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8399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968800" y="2420733"/>
            <a:ext cx="3476800" cy="7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5333" b="1">
                <a:latin typeface="Montserrat" pitchFamily="2" charset="77"/>
                <a:ea typeface="Montserrat" pitchFamily="2" charset="77"/>
                <a:cs typeface="Montserrat" pitchFamily="2" charset="77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68800" y="3074600"/>
            <a:ext cx="3476800" cy="1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 b="0" i="0">
                <a:solidFill>
                  <a:srgbClr val="000000"/>
                </a:solidFill>
                <a:latin typeface="Barlow Condensed Thin" pitchFamily="2" charset="77"/>
                <a:ea typeface="Barlow Condensed Thin" pitchFamily="2" charset="77"/>
                <a:cs typeface="Barlow Condensed Thin" pitchFamily="2" charset="77"/>
                <a:sym typeface="Montserrat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0474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246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0474B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878500" y="762000"/>
            <a:ext cx="10412000" cy="53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90000" y="1158240"/>
            <a:ext cx="1041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3333" b="0" i="0">
                <a:latin typeface="Montserrat" pitchFamily="2" charset="77"/>
                <a:ea typeface="Montserrat" pitchFamily="2" charset="77"/>
                <a:cs typeface="Montserrat" pitchFamily="2" charset="77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659984" y="2529567"/>
            <a:ext cx="40116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0474B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651367" y="3460433"/>
            <a:ext cx="4011600" cy="1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 b="0" i="0">
                <a:solidFill>
                  <a:srgbClr val="000000"/>
                </a:solidFill>
                <a:latin typeface="Barlow Condensed Thin" pitchFamily="2" charset="77"/>
                <a:ea typeface="Barlow Condensed Thin" pitchFamily="2" charset="77"/>
                <a:cs typeface="Barlow Condensed Thin" pitchFamily="2" charset="77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6524823" y="2529567"/>
            <a:ext cx="40072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0474B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A6BFA5"/>
              </a:buClr>
              <a:buSzPts val="2100"/>
              <a:buFont typeface="Montserrat"/>
              <a:buNone/>
              <a:defRPr sz="28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515881" y="3460433"/>
            <a:ext cx="4011600" cy="1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 b="0" i="0">
                <a:solidFill>
                  <a:srgbClr val="000000"/>
                </a:solidFill>
                <a:latin typeface="Barlow Condensed Thin" pitchFamily="2" charset="77"/>
                <a:ea typeface="Barlow Condensed Thin" pitchFamily="2" charset="77"/>
                <a:cs typeface="Barlow Condensed Thin" pitchFamily="2" charset="77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6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3">
  <p:cSld name="Title + three columns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890000" y="1158240"/>
            <a:ext cx="1041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3333" b="0" i="0">
                <a:latin typeface="Montserrat Thin" pitchFamily="2" charset="77"/>
                <a:ea typeface="Montserrat Thin" pitchFamily="2" charset="77"/>
                <a:cs typeface="Montserrat Thin" pitchFamily="2" charset="77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1"/>
          </p:nvPr>
        </p:nvSpPr>
        <p:spPr>
          <a:xfrm>
            <a:off x="980300" y="3219277"/>
            <a:ext cx="3086000" cy="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2"/>
          </p:nvPr>
        </p:nvSpPr>
        <p:spPr>
          <a:xfrm>
            <a:off x="980533" y="3768523"/>
            <a:ext cx="30860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3"/>
          </p:nvPr>
        </p:nvSpPr>
        <p:spPr>
          <a:xfrm>
            <a:off x="4552993" y="3219277"/>
            <a:ext cx="3082400" cy="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4"/>
          </p:nvPr>
        </p:nvSpPr>
        <p:spPr>
          <a:xfrm>
            <a:off x="4552992" y="3768523"/>
            <a:ext cx="30860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5"/>
          </p:nvPr>
        </p:nvSpPr>
        <p:spPr>
          <a:xfrm>
            <a:off x="8215760" y="3219277"/>
            <a:ext cx="3082400" cy="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2100"/>
              <a:buFont typeface="Montserrat"/>
              <a:buNone/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6"/>
          </p:nvPr>
        </p:nvSpPr>
        <p:spPr>
          <a:xfrm>
            <a:off x="8215763" y="3768523"/>
            <a:ext cx="30860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86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56A4-476B-5142-AFB2-2116F1E7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6BC1-67F3-4F47-9D75-ACAEE99D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4AEC-A60F-7D48-9315-661860D3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DFD1D-A53E-2B49-9A38-DCB40ED2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A86CD-13C5-BC47-82A3-6915799D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92643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EFEB-786B-074E-A6AF-AEDE1BC3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90ED6-8E77-784B-B0A4-D9F58C63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EEE9A-5F92-2143-8664-0C61659E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AF54E-8954-AF40-AB51-BD685A0C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9EB65-4CE9-A147-A2C3-31430E75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721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4CCD-83B7-5240-BA00-A1BA361F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F29FA-BD5A-6F4F-93D3-ABCA8F183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DB5D6-6755-4B46-813E-F74474754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66F7C-390F-8448-8F5F-F0B47A0D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2D2D4-5ED3-644C-979E-792BCC33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6D8C2-CA68-D649-8CDA-45F1508E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6231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DF23-4719-D04C-ACD6-FC0E6A26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485B-B4FD-3A40-8F16-101600FCB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C4DE2-F8C0-CD4B-A461-9E12FDDD7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3D045-8EC7-4740-898B-6E0020F96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0E4BC-6B9A-584B-9799-467CF8800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481A9-AE52-7F47-9122-265C56C9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B905F-D4A7-2441-9623-53918626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A2B9B-6532-484E-B6EB-5585A367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937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E339-1747-904E-871A-00E9E31B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016F4-70AA-1E42-8B12-4444621D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AED1-0BEF-A540-84AB-56595F16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EE958-3F93-6148-BA9D-8242CEF1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705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64485-8115-F043-8C09-CDDAAFEC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75B15-9CF0-FB48-BC5A-6DAD496F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54504-93AB-BD4A-A1BA-FB5AABE9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2813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BC86-B220-B34B-9562-327DCC5A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EF72-8079-D94E-B4CB-051EE85E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D98CD-1F75-B24D-A6FA-9152ED536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52573-9382-7441-B2BA-6CBAEA7E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D538F-6814-D049-80D5-E489C0E5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74E28-8E1D-6A49-A487-BFED82A5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7584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03FD-6E32-9F49-B3C0-E5D4ADB3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394B4-65DF-5043-9C16-048A94A79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72848-C0F6-864C-9EE7-B954441E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5504E-1BAB-A84B-89BF-C7408B59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0ACF8-AC97-2C45-9931-36D0DE1B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8A1C9-AF35-564C-B9A4-DD2F708C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3657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8362B-8652-844C-AA68-C366834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4FA08-09E2-6C45-81D8-028927C37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DEBD9-AA21-2A44-B2F1-262474EE1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C77F-2460-EF4C-9FA9-1D4661CDACBB}" type="datetimeFigureOut">
              <a:rPr lang="en-KE" smtClean="0"/>
              <a:t>03/07/2022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BE29C-A402-1248-A83E-C7FE6AED5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42BD7-0E96-934D-B3DF-5D4E4E053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5781-1B78-7541-A5E8-83C12061C79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408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50883-6607-F04A-B1BF-BF8596C4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68600" y="1086152"/>
            <a:ext cx="6654800" cy="42502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617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1755" y="568713"/>
            <a:ext cx="694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WHAT TO CHANGE ABOUT THE PROGRAM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EA39D3-0136-4EB1-B1CA-D0E022A10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321528"/>
              </p:ext>
            </p:extLst>
          </p:nvPr>
        </p:nvGraphicFramePr>
        <p:xfrm>
          <a:off x="2154621" y="1427354"/>
          <a:ext cx="8717819" cy="520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8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15" y="1091934"/>
            <a:ext cx="10217850" cy="5193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1755" y="568713"/>
            <a:ext cx="627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COMMENTS ON THE PROGRAM</a:t>
            </a:r>
          </a:p>
        </p:txBody>
      </p:sp>
    </p:spTree>
    <p:extLst>
      <p:ext uri="{BB962C8B-B14F-4D97-AF65-F5344CB8AC3E}">
        <p14:creationId xmlns:p14="http://schemas.microsoft.com/office/powerpoint/2010/main" val="281476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TESTIMONIALS-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"This program can change the society, especially, </a:t>
            </a:r>
            <a:r>
              <a:rPr lang="en-US" dirty="0" err="1"/>
              <a:t>Kibera</a:t>
            </a:r>
            <a:r>
              <a:rPr lang="en-US" dirty="0"/>
              <a:t>.” </a:t>
            </a:r>
          </a:p>
          <a:p>
            <a:endParaRPr lang="en-US" dirty="0"/>
          </a:p>
          <a:p>
            <a:r>
              <a:rPr lang="en-US" dirty="0"/>
              <a:t>“I like the program simply because it has helped me in my academics. Sometimes I always feel lonely because I am asthmatic, but now am fine and I can mingle with friends.”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9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Pretext needs exposure.</a:t>
            </a:r>
          </a:p>
          <a:p>
            <a:endParaRPr lang="en-US" dirty="0"/>
          </a:p>
          <a:p>
            <a:r>
              <a:rPr lang="en-US" dirty="0"/>
              <a:t>Pretext can be contextualized to suit the students needs. For example, use of African songs and stories.</a:t>
            </a:r>
          </a:p>
        </p:txBody>
      </p:sp>
    </p:spTree>
    <p:extLst>
      <p:ext uri="{BB962C8B-B14F-4D97-AF65-F5344CB8AC3E}">
        <p14:creationId xmlns:p14="http://schemas.microsoft.com/office/powerpoint/2010/main" val="188602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PRETEXT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Literacy levels among slum dwelling students are low.</a:t>
            </a:r>
          </a:p>
          <a:p>
            <a:r>
              <a:rPr lang="en-US" dirty="0"/>
              <a:t>Many students have challenged cognitive abilities due .For example, through substance/drug abuse. </a:t>
            </a:r>
          </a:p>
        </p:txBody>
      </p:sp>
    </p:spTree>
    <p:extLst>
      <p:ext uri="{BB962C8B-B14F-4D97-AF65-F5344CB8AC3E}">
        <p14:creationId xmlns:p14="http://schemas.microsoft.com/office/powerpoint/2010/main" val="321471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772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6600" dirty="0"/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72447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50883-6607-F04A-B1BF-BF8596C4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68600" y="1086152"/>
            <a:ext cx="6654800" cy="42502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5388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EFFECTS OF AN ARTS-MAKING PROGRAM FOR KENYAN ADOLESCENTS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REPORT  BY: KALORI WESONGA(WES) AND ROSINE BASEKE</a:t>
            </a:r>
          </a:p>
          <a:p>
            <a:r>
              <a:rPr lang="en-US" dirty="0"/>
              <a:t>PRESENTATION BY: KALORI WESONGA</a:t>
            </a:r>
          </a:p>
        </p:txBody>
      </p:sp>
    </p:spTree>
    <p:extLst>
      <p:ext uri="{BB962C8B-B14F-4D97-AF65-F5344CB8AC3E}">
        <p14:creationId xmlns:p14="http://schemas.microsoft.com/office/powerpoint/2010/main" val="240081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CDC848-EB70-0142-9EFB-A81AEAEB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46" y="961199"/>
            <a:ext cx="10412000" cy="1116539"/>
          </a:xfrm>
        </p:spPr>
        <p:txBody>
          <a:bodyPr/>
          <a:lstStyle/>
          <a:p>
            <a:r>
              <a:rPr lang="en-US" sz="5867" b="1">
                <a:latin typeface="Montserrat Thin" panose="00000300000000000000" pitchFamily="2" charset="0"/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A50BF-2479-449A-843F-8D29E37C5868}"/>
              </a:ext>
            </a:extLst>
          </p:cNvPr>
          <p:cNvSpPr/>
          <p:nvPr/>
        </p:nvSpPr>
        <p:spPr>
          <a:xfrm>
            <a:off x="4414819" y="4115133"/>
            <a:ext cx="3095625" cy="1714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cs typeface="Calibri"/>
              </a:rPr>
              <a:t>Psychosocial variables and academic performance affect the severity of depression and anxiety symptoms.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EF876-B678-4C41-9776-940506B06635}"/>
              </a:ext>
            </a:extLst>
          </p:cNvPr>
          <p:cNvSpPr/>
          <p:nvPr/>
        </p:nvSpPr>
        <p:spPr>
          <a:xfrm>
            <a:off x="1054072" y="4115133"/>
            <a:ext cx="3095625" cy="1714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ea typeface="+mn-lt"/>
                <a:cs typeface="+mn-lt"/>
              </a:rPr>
              <a:t>Depression and Anxiety symptoms account for 45% of the global disease burden for mental health in adolescents aged 13-19 years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C40A8-B229-4F75-BA8C-B6B62275A815}"/>
              </a:ext>
            </a:extLst>
          </p:cNvPr>
          <p:cNvSpPr/>
          <p:nvPr/>
        </p:nvSpPr>
        <p:spPr>
          <a:xfrm>
            <a:off x="7775567" y="4115133"/>
            <a:ext cx="3095625" cy="1714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1 in 2 Kenyan adolescent report clinical depression and anxiety</a:t>
            </a:r>
          </a:p>
        </p:txBody>
      </p:sp>
      <p:pic>
        <p:nvPicPr>
          <p:cNvPr id="2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BFF21B-8AB1-44EE-9449-E1A7D4496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2081213"/>
            <a:ext cx="3500437" cy="1885949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9E627F6A-AA84-4D32-8C43-15E244FF2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671" y="2078390"/>
            <a:ext cx="2921793" cy="18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9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0FCC-6742-4154-9D4B-7B11947D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OBJECTIVES</a:t>
            </a:r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7F7675C9-02BB-421A-BD01-9D8074362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6624" y="2678168"/>
            <a:ext cx="1499693" cy="14996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EXPLORE THE EFFECTS OF AN ARTS- MAKING PROGRAM ON KENYAN ADOLESCENTS</a:t>
            </a:r>
          </a:p>
        </p:txBody>
      </p:sp>
    </p:spTree>
    <p:extLst>
      <p:ext uri="{BB962C8B-B14F-4D97-AF65-F5344CB8AC3E}">
        <p14:creationId xmlns:p14="http://schemas.microsoft.com/office/powerpoint/2010/main" val="137084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D0A05-CF1F-4B8D-AA3C-B663C09850A9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rPr>
              <a:t>MEASURES</a:t>
            </a:r>
            <a:endParaRPr lang="en-US" sz="5200" kern="1200" dirty="0">
              <a:solidFill>
                <a:schemeClr val="tx1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graphicFrame>
        <p:nvGraphicFramePr>
          <p:cNvPr id="14" name="TextBox 7">
            <a:extLst>
              <a:ext uri="{FF2B5EF4-FFF2-40B4-BE49-F238E27FC236}">
                <a16:creationId xmlns:a16="http://schemas.microsoft.com/office/drawing/2014/main" id="{8CC60FA9-3382-420B-8360-28FDA76CC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944122"/>
              </p:ext>
            </p:extLst>
          </p:nvPr>
        </p:nvGraphicFramePr>
        <p:xfrm>
          <a:off x="838200" y="1825625"/>
          <a:ext cx="10515600" cy="473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13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ASKED THEM 3 QUESTIONS: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your favorite part of the Program?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would you like to change about the Program?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Do you have any other comments about the Program?</a:t>
            </a:r>
          </a:p>
        </p:txBody>
      </p:sp>
    </p:spTree>
    <p:extLst>
      <p:ext uri="{BB962C8B-B14F-4D97-AF65-F5344CB8AC3E}">
        <p14:creationId xmlns:p14="http://schemas.microsoft.com/office/powerpoint/2010/main" val="398766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3B97-4242-48FC-BC21-D5C4C32E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00" y="951511"/>
            <a:ext cx="10412000" cy="853600"/>
          </a:xfrm>
        </p:spPr>
        <p:txBody>
          <a:bodyPr/>
          <a:lstStyle/>
          <a:p>
            <a:r>
              <a:rPr lang="en-US" sz="3300" b="1" dirty="0">
                <a:latin typeface="Montserrat"/>
              </a:rPr>
              <a:t>METHOD</a:t>
            </a:r>
            <a:endParaRPr lang="en-US" b="1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F38E977F-11B1-4430-BB77-B3825B938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976930"/>
              </p:ext>
            </p:extLst>
          </p:nvPr>
        </p:nvGraphicFramePr>
        <p:xfrm>
          <a:off x="1194029" y="1805111"/>
          <a:ext cx="10708937" cy="39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61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6A0B-969F-43BC-9D86-84AC4B08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00" y="2829385"/>
            <a:ext cx="10412000" cy="853600"/>
          </a:xfrm>
        </p:spPr>
        <p:txBody>
          <a:bodyPr/>
          <a:lstStyle/>
          <a:p>
            <a:r>
              <a:rPr lang="en-US" sz="6600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4762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1755" y="568713"/>
            <a:ext cx="6278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FAVORITE PARTS ABOUT THE PROGRAM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39BF37-A4C4-4D88-A02F-65105572C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722043"/>
              </p:ext>
            </p:extLst>
          </p:nvPr>
        </p:nvGraphicFramePr>
        <p:xfrm>
          <a:off x="1597572" y="1723697"/>
          <a:ext cx="9080938" cy="474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73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8F604768EDF4E9E2E66486802AE9B" ma:contentTypeVersion="8" ma:contentTypeDescription="Create a new document." ma:contentTypeScope="" ma:versionID="9955dfe8bdf576adfddf55c14cdc16c6">
  <xsd:schema xmlns:xsd="http://www.w3.org/2001/XMLSchema" xmlns:xs="http://www.w3.org/2001/XMLSchema" xmlns:p="http://schemas.microsoft.com/office/2006/metadata/properties" xmlns:ns2="09503ac2-29ff-4dfd-9a08-771fbef13f74" targetNamespace="http://schemas.microsoft.com/office/2006/metadata/properties" ma:root="true" ma:fieldsID="8c2e1013aa56d708d0b1db9a50c58fea" ns2:_="">
    <xsd:import namespace="09503ac2-29ff-4dfd-9a08-771fbef13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03ac2-29ff-4dfd-9a08-771fbef13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A497C3-EECC-4A23-810A-B3F05C3D2C6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9503ac2-29ff-4dfd-9a08-771fbef13f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7993EC-AEB7-403C-9023-9C55F115C865}">
  <ds:schemaRefs>
    <ds:schemaRef ds:uri="09503ac2-29ff-4dfd-9a08-771fbef13f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C992E3-B06F-4BA4-BB43-6DC76A9B71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504</TotalTime>
  <Words>331</Words>
  <Application>Microsoft Office PowerPoint</Application>
  <PresentationFormat>Widescreen</PresentationFormat>
  <Paragraphs>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Barlow Condensed Thin</vt:lpstr>
      <vt:lpstr>Calibri</vt:lpstr>
      <vt:lpstr>Calibri Light</vt:lpstr>
      <vt:lpstr>Montserrat</vt:lpstr>
      <vt:lpstr>Montserrat Thin</vt:lpstr>
      <vt:lpstr>Office Theme</vt:lpstr>
      <vt:lpstr>PowerPoint Presentation</vt:lpstr>
      <vt:lpstr>TESTING THE EFFECTS OF AN ARTS-MAKING PROGRAM FOR KENYAN ADOLESCENTS</vt:lpstr>
      <vt:lpstr>Introduction</vt:lpstr>
      <vt:lpstr>OBJECTIVES</vt:lpstr>
      <vt:lpstr>PowerPoint Presentation</vt:lpstr>
      <vt:lpstr>PROGRAM FEEDBACK</vt:lpstr>
      <vt:lpstr>METHOD</vt:lpstr>
      <vt:lpstr>RESULTS</vt:lpstr>
      <vt:lpstr>PowerPoint Presentation</vt:lpstr>
      <vt:lpstr>PowerPoint Presentation</vt:lpstr>
      <vt:lpstr>PowerPoint Presentation</vt:lpstr>
      <vt:lpstr>TESTIMONIALS-</vt:lpstr>
      <vt:lpstr>KEY TAKEAWAYS</vt:lpstr>
      <vt:lpstr>LIMITATIONS OF PRETEXT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 Otieno</dc:creator>
  <cp:lastModifiedBy>Rebeca Simões Brito</cp:lastModifiedBy>
  <cp:revision>511</cp:revision>
  <dcterms:created xsi:type="dcterms:W3CDTF">2021-12-09T08:20:51Z</dcterms:created>
  <dcterms:modified xsi:type="dcterms:W3CDTF">2022-03-07T18:24:31Z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0x0101000678F604768EDF4E9E2E66486802AE9B</vt:lpwstr>
  </property>
</Properties>
</file>