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419406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45353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326904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186668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410512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71547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8/31/22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95129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98014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55801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237755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8/31/22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‹Nº›</a:t>
            </a:fld>
            <a:endParaRPr lang="en-US"/>
          </a:p>
        </p:txBody>
      </p:sp>
    </p:spTree>
    <p:extLst>
      <p:ext uri="{BB962C8B-B14F-4D97-AF65-F5344CB8AC3E}">
        <p14:creationId xmlns:p14="http://schemas.microsoft.com/office/powerpoint/2010/main" val="139640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8/31/22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‹Nº›</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26678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67BF4BDF-C43E-4AD4-B812-CD822A58A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45104B33-C1B7-49E9-A8D4-AED32DA9B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6D1F5F1-12D7-4519-8D3E-D2CF855286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9D8EC52-C452-4454-A91B-A19D1D5A82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E9A6D6-4FFD-4143-B0EC-05211F7A71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9824BC4-94BC-40AA-B7FF-11CB38C6FD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E0369AD-B896-4CC9-AA9E-CA61F5B87A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E647EBC-2CEC-4660-8D08-22F5AD0640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EF3CE81-B9B7-46B0-8E5A-65460C0F74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14ED9C-D145-473F-BB91-C9A43B108E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D086895-0270-447A-9B1B-A40D270C9F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55082E4-F159-4A22-AE61-3A0C94A2E5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AA7C90D-29BE-48E0-88AF-3EC123A544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A158CCA-0E9E-4752-A98A-82BD1D307A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669DE5F-529F-46B6-9D58-7E5A840242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F392097-6E03-4179-9EF8-44ADBA733C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777B745-0324-4A98-AAE5-AA1764865E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3EAC628-41AA-4478-9CE6-893440E4A5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B74D1B5-16CB-41FF-9BE9-49F69B77FA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93CD1D1-5195-4559-8326-995B654F95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06A9264-31DD-4A7D-8BBB-B06D9A5C81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9BC140B-45E1-40ED-9492-BB8888FBF9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3C6A33C-42C9-4673-9F6B-63C78D72CD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298026-BFEC-467A-B8B0-99B29E2318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856CF30-C899-4722-98E6-1933ACCD7E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814CDCF-976B-4558-BD71-1A71045FFF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12AB455-3D6D-43F1-83D4-9EFBE0C0C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E8E6B21-A25D-4DC2-9F4D-C877A5879E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2DB934B-67A5-478D-A05E-6548A15A6D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829ACD0-CEFF-4798-98E0-6DDE495C4C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D75DD7F-48D4-447E-A01F-2ED5F5E759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4EA65D4-5E70-42D9-821D-BE65F29658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579B2BF2-EECE-4832-BA56-FAD5C5EAA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1" y="97989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ítulo 1">
            <a:extLst>
              <a:ext uri="{FF2B5EF4-FFF2-40B4-BE49-F238E27FC236}">
                <a16:creationId xmlns:a16="http://schemas.microsoft.com/office/drawing/2014/main" id="{D388A304-A21B-FC53-4782-3AF5DEC7566D}"/>
              </a:ext>
            </a:extLst>
          </p:cNvPr>
          <p:cNvSpPr>
            <a:spLocks noGrp="1"/>
          </p:cNvSpPr>
          <p:nvPr>
            <p:ph type="ctrTitle"/>
          </p:nvPr>
        </p:nvSpPr>
        <p:spPr>
          <a:xfrm>
            <a:off x="691078" y="722903"/>
            <a:ext cx="6374807" cy="2176541"/>
          </a:xfrm>
        </p:spPr>
        <p:txBody>
          <a:bodyPr anchor="t">
            <a:normAutofit/>
          </a:bodyPr>
          <a:lstStyle/>
          <a:p>
            <a:r>
              <a:rPr lang="es-CL" dirty="0"/>
              <a:t>Preguntas</a:t>
            </a:r>
          </a:p>
        </p:txBody>
      </p:sp>
      <p:sp>
        <p:nvSpPr>
          <p:cNvPr id="3" name="Subtítulo 2">
            <a:extLst>
              <a:ext uri="{FF2B5EF4-FFF2-40B4-BE49-F238E27FC236}">
                <a16:creationId xmlns:a16="http://schemas.microsoft.com/office/drawing/2014/main" id="{B921F305-B2F8-BBFE-5C1B-E803115D1839}"/>
              </a:ext>
            </a:extLst>
          </p:cNvPr>
          <p:cNvSpPr>
            <a:spLocks noGrp="1"/>
          </p:cNvSpPr>
          <p:nvPr>
            <p:ph type="subTitle" idx="1"/>
          </p:nvPr>
        </p:nvSpPr>
        <p:spPr>
          <a:xfrm>
            <a:off x="7427496" y="738954"/>
            <a:ext cx="4071650" cy="2133845"/>
          </a:xfrm>
        </p:spPr>
        <p:txBody>
          <a:bodyPr anchor="t">
            <a:normAutofit/>
          </a:bodyPr>
          <a:lstStyle/>
          <a:p>
            <a:r>
              <a:rPr lang="es-CL" dirty="0"/>
              <a:t>Meditaciones metafísicas</a:t>
            </a:r>
          </a:p>
        </p:txBody>
      </p:sp>
      <p:pic>
        <p:nvPicPr>
          <p:cNvPr id="4" name="Picture 3" descr="Abstract background of multi-colored cubes">
            <a:extLst>
              <a:ext uri="{FF2B5EF4-FFF2-40B4-BE49-F238E27FC236}">
                <a16:creationId xmlns:a16="http://schemas.microsoft.com/office/drawing/2014/main" id="{9980662D-0C75-A197-BDAF-EDAD306A3B53}"/>
              </a:ext>
            </a:extLst>
          </p:cNvPr>
          <p:cNvPicPr>
            <a:picLocks noChangeAspect="1"/>
          </p:cNvPicPr>
          <p:nvPr/>
        </p:nvPicPr>
        <p:blipFill rotWithShape="1">
          <a:blip r:embed="rId2"/>
          <a:srcRect t="25759" r="2" b="29703"/>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spTree>
    <p:extLst>
      <p:ext uri="{BB962C8B-B14F-4D97-AF65-F5344CB8AC3E}">
        <p14:creationId xmlns:p14="http://schemas.microsoft.com/office/powerpoint/2010/main" val="37304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1" name="Right Triangle 40">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3" name="Rectangle 42">
            <a:extLst>
              <a:ext uri="{FF2B5EF4-FFF2-40B4-BE49-F238E27FC236}">
                <a16:creationId xmlns:a16="http://schemas.microsoft.com/office/drawing/2014/main" id="{411BE1D3-B675-4947-B4E3-14B8DC93F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B27DF924-CC1B-431A-A8F3-7FEBCA1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9" y="2882524"/>
            <a:ext cx="12184765" cy="3975477"/>
          </a:xfrm>
          <a:custGeom>
            <a:avLst/>
            <a:gdLst>
              <a:gd name="connsiteX0" fmla="*/ 8942254 w 12188952"/>
              <a:gd name="connsiteY0" fmla="*/ 34 h 3975477"/>
              <a:gd name="connsiteX1" fmla="*/ 11642906 w 12188952"/>
              <a:gd name="connsiteY1" fmla="*/ 225257 h 3975477"/>
              <a:gd name="connsiteX2" fmla="*/ 12188952 w 12188952"/>
              <a:gd name="connsiteY2" fmla="*/ 311174 h 3975477"/>
              <a:gd name="connsiteX3" fmla="*/ 12188952 w 12188952"/>
              <a:gd name="connsiteY3" fmla="*/ 3975477 h 3975477"/>
              <a:gd name="connsiteX4" fmla="*/ 0 w 12188952"/>
              <a:gd name="connsiteY4" fmla="*/ 3975477 h 3975477"/>
              <a:gd name="connsiteX5" fmla="*/ 0 w 12188952"/>
              <a:gd name="connsiteY5" fmla="*/ 1085061 h 3975477"/>
              <a:gd name="connsiteX6" fmla="*/ 552141 w 12188952"/>
              <a:gd name="connsiteY6" fmla="*/ 1079980 h 3975477"/>
              <a:gd name="connsiteX7" fmla="*/ 8942254 w 12188952"/>
              <a:gd name="connsiteY7" fmla="*/ 34 h 397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975477">
                <a:moveTo>
                  <a:pt x="8942254" y="34"/>
                </a:moveTo>
                <a:cubicBezTo>
                  <a:pt x="9695041" y="1709"/>
                  <a:pt x="10568453" y="66687"/>
                  <a:pt x="11642906" y="225257"/>
                </a:cubicBezTo>
                <a:lnTo>
                  <a:pt x="12188952" y="311174"/>
                </a:lnTo>
                <a:lnTo>
                  <a:pt x="12188952" y="3975477"/>
                </a:lnTo>
                <a:lnTo>
                  <a:pt x="0" y="3975477"/>
                </a:lnTo>
                <a:lnTo>
                  <a:pt x="0" y="1085061"/>
                </a:lnTo>
                <a:lnTo>
                  <a:pt x="552141" y="1079980"/>
                </a:lnTo>
                <a:cubicBezTo>
                  <a:pt x="4849952" y="999477"/>
                  <a:pt x="5931106" y="-6667"/>
                  <a:pt x="8942254" y="34"/>
                </a:cubicBez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Right Triangle 46">
            <a:extLst>
              <a:ext uri="{FF2B5EF4-FFF2-40B4-BE49-F238E27FC236}">
                <a16:creationId xmlns:a16="http://schemas.microsoft.com/office/drawing/2014/main" id="{D2D8651B-6FCC-49D7-B6F8-AF869E89F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15193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9" name="Group 48">
            <a:extLst>
              <a:ext uri="{FF2B5EF4-FFF2-40B4-BE49-F238E27FC236}">
                <a16:creationId xmlns:a16="http://schemas.microsoft.com/office/drawing/2014/main" id="{2C13C5A7-AC21-48FA-A06F-6A7F303BC3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7F262F85-28C5-406E-86B5-21B5007975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6E46736-4910-4C3D-A602-EA961B5B9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6C95156-5BFF-4DE7-B263-E72A623691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C6A642-5940-409E-BA90-465C2A8146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2D9B4F-73D1-4F08-BED3-050F005D00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6BADE15-4CCA-4FB3-A2E1-F2B70EC8E9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B84EC39-7B8E-4610-A1D0-64B4DC63E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61CE688-F428-4557-8D39-912F63B57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A0A277E-6B5F-4EA7-927D-072AE79F09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F8762B1-DD2A-4691-BAA0-FCF140D803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B10B872-619E-4CDC-BBC2-2B8512F5E3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55518C1-8F67-4B56-B385-0E4947C32A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83AD748-761F-44A2-BF90-DBA3EDB465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6015257-A8BA-4AFA-943B-9CC961D83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21F0F86-489E-43A6-8315-8524702679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5C90D9E-C664-4A5F-BC20-D76DDB874F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E81936AF-8AA7-4931-8575-88CAD33ADB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DF1762F-6360-4C8F-9E4A-C7DE8C4C3C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559C29F-E778-464B-A96A-079815C233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AD9E72B-D3BF-4D27-A601-1D2E7DE83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CB8422D-924B-45F5-8A16-0F8AC8FDCC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D55B22-5D5C-4F9B-9530-BB9DE6375D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A093CBE-3A15-4A43-A536-2EE3B6524D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A289A63-846E-4F02-A373-B072C2EAF8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2B62319-B036-4232-A230-5DD9F9EE11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13B242B-F116-42CC-AC41-373E24D4A0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3F63EA7-9511-4DDD-962B-5C5C5131A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EE9C8DA-BB76-4CFF-AFD5-4E054A62C8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2F3C61A-326D-45E1-8FDF-B346F1625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BEEB7B-6D5D-47E6-836B-1843CF8107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FF47F77-62CD-47D4-BB10-B751B9DACB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57FD02FC-4918-EE92-4B74-67BB61009E42}"/>
              </a:ext>
            </a:extLst>
          </p:cNvPr>
          <p:cNvSpPr>
            <a:spLocks noGrp="1"/>
          </p:cNvSpPr>
          <p:nvPr>
            <p:ph type="title"/>
          </p:nvPr>
        </p:nvSpPr>
        <p:spPr>
          <a:xfrm>
            <a:off x="963820" y="343432"/>
            <a:ext cx="10302169" cy="6514565"/>
          </a:xfrm>
        </p:spPr>
        <p:txBody>
          <a:bodyPr vert="horz" lIns="91440" tIns="45720" rIns="91440" bIns="45720" rtlCol="0" anchor="t">
            <a:normAutofit fontScale="90000"/>
          </a:bodyPr>
          <a:lstStyle/>
          <a:p>
            <a:r>
              <a:rPr lang="es-CL" sz="2400" dirty="0"/>
              <a:t>¿Crees que la mejor manera de conocer la realidad es </a:t>
            </a:r>
            <a:r>
              <a:rPr lang="es-CL" sz="2400" dirty="0" err="1"/>
              <a:t>autocuestionarse</a:t>
            </a:r>
            <a:r>
              <a:rPr lang="es-CL" sz="2400" dirty="0"/>
              <a:t>?</a:t>
            </a:r>
            <a:br>
              <a:rPr lang="es-CL" sz="2400" dirty="0"/>
            </a:br>
            <a:br>
              <a:rPr lang="es-CL" sz="2400" dirty="0"/>
            </a:br>
            <a:r>
              <a:rPr lang="es-CL" sz="2400" dirty="0"/>
              <a:t>¿Por qué habla de un genio maligno?</a:t>
            </a:r>
            <a:br>
              <a:rPr lang="es-CL" sz="2400" dirty="0"/>
            </a:br>
            <a:br>
              <a:rPr lang="es-CL" sz="2400" dirty="0"/>
            </a:br>
            <a:r>
              <a:rPr lang="es-CL" sz="2400" dirty="0"/>
              <a:t>¿Por qué Descartes duda de las percepciones sensoriales que tenemos del mundo?</a:t>
            </a:r>
            <a:br>
              <a:rPr lang="es-CL" sz="2400" dirty="0"/>
            </a:br>
            <a:r>
              <a:rPr lang="en-US" sz="2400" dirty="0"/>
              <a:t>¿</a:t>
            </a:r>
            <a:r>
              <a:rPr lang="en-US" sz="2400" dirty="0" err="1"/>
              <a:t>Qué</a:t>
            </a:r>
            <a:r>
              <a:rPr lang="en-US" sz="2400" dirty="0"/>
              <a:t> </a:t>
            </a:r>
            <a:r>
              <a:rPr lang="en-US" sz="2400" dirty="0" err="1"/>
              <a:t>entiende</a:t>
            </a:r>
            <a:r>
              <a:rPr lang="en-US" sz="2400" dirty="0"/>
              <a:t> </a:t>
            </a:r>
            <a:r>
              <a:rPr lang="en-US" sz="2400" dirty="0" err="1"/>
              <a:t>por</a:t>
            </a:r>
            <a:r>
              <a:rPr lang="en-US" sz="2400" dirty="0"/>
              <a:t> </a:t>
            </a:r>
            <a:r>
              <a:rPr lang="en-US" sz="2400" dirty="0" err="1"/>
              <a:t>firme</a:t>
            </a:r>
            <a:r>
              <a:rPr lang="en-US" sz="2400" dirty="0"/>
              <a:t> y </a:t>
            </a:r>
            <a:r>
              <a:rPr lang="en-US" sz="2400" dirty="0" err="1"/>
              <a:t>constante</a:t>
            </a:r>
            <a:r>
              <a:rPr lang="en-US" sz="2400" dirty="0"/>
              <a:t> </a:t>
            </a:r>
            <a:r>
              <a:rPr lang="en-US" sz="2400" dirty="0" err="1"/>
              <a:t>en</a:t>
            </a:r>
            <a:r>
              <a:rPr lang="en-US" sz="2400" dirty="0"/>
              <a:t> las </a:t>
            </a:r>
            <a:r>
              <a:rPr lang="en-US" sz="2400" dirty="0" err="1"/>
              <a:t>ciencias</a:t>
            </a:r>
            <a:r>
              <a:rPr lang="en-US" sz="2400" dirty="0"/>
              <a:t>, </a:t>
            </a:r>
            <a:r>
              <a:rPr lang="en-US" sz="2400" dirty="0" err="1"/>
              <a:t>si</a:t>
            </a:r>
            <a:r>
              <a:rPr lang="en-US" sz="2400" dirty="0"/>
              <a:t> </a:t>
            </a:r>
            <a:r>
              <a:rPr lang="en-US" sz="2400" dirty="0" err="1"/>
              <a:t>esta</a:t>
            </a:r>
            <a:r>
              <a:rPr lang="en-US" sz="2400" dirty="0"/>
              <a:t> idea no </a:t>
            </a:r>
            <a:r>
              <a:rPr lang="en-US" sz="2400" dirty="0" err="1"/>
              <a:t>deja</a:t>
            </a:r>
            <a:r>
              <a:rPr lang="en-US" sz="2400" dirty="0"/>
              <a:t> de ser </a:t>
            </a:r>
            <a:r>
              <a:rPr lang="en-US" sz="2400" dirty="0" err="1"/>
              <a:t>una</a:t>
            </a:r>
            <a:r>
              <a:rPr lang="en-US" sz="2400" dirty="0"/>
              <a:t> </a:t>
            </a:r>
            <a:r>
              <a:rPr lang="en-US" sz="2400" dirty="0" err="1"/>
              <a:t>opinión</a:t>
            </a:r>
            <a:r>
              <a:rPr lang="en-US" sz="2400" dirty="0"/>
              <a:t>?</a:t>
            </a:r>
            <a:br>
              <a:rPr lang="en-US" sz="2400" dirty="0"/>
            </a:br>
            <a:br>
              <a:rPr lang="es-CL" sz="2400" dirty="0"/>
            </a:br>
            <a:r>
              <a:rPr lang="es-CL" sz="2400" dirty="0"/>
              <a:t>¿Existirá algo que sea completamente cierto e indudable?</a:t>
            </a:r>
            <a:br>
              <a:rPr lang="es-CL" sz="2400" dirty="0"/>
            </a:br>
            <a:br>
              <a:rPr lang="es-CL" sz="2400" dirty="0"/>
            </a:br>
            <a:r>
              <a:rPr lang="es-CL" sz="2400" dirty="0"/>
              <a:t>¿Es el pensamiento la facultad que me convierte en ser humano?</a:t>
            </a:r>
            <a:br>
              <a:rPr lang="es-CL" sz="2400" dirty="0"/>
            </a:br>
            <a:br>
              <a:rPr lang="es-CL" sz="2400" dirty="0"/>
            </a:br>
            <a:r>
              <a:rPr lang="es-CL" sz="2400" dirty="0"/>
              <a:t>¿Porque no puede concebir lo que es la cera por medio de la imaginación?</a:t>
            </a:r>
            <a:br>
              <a:rPr lang="es-CL" sz="2400" dirty="0"/>
            </a:br>
            <a:br>
              <a:rPr lang="es-CL" sz="2400" dirty="0"/>
            </a:br>
            <a:r>
              <a:rPr lang="es-CL" sz="2400" dirty="0"/>
              <a:t>¿Qué pasaría si hubiera un método que nos permitiera no equivocarnos jamás?</a:t>
            </a:r>
            <a:br>
              <a:rPr lang="es-CL" sz="2400" dirty="0"/>
            </a:br>
            <a:br>
              <a:rPr lang="es-CL" sz="2400" dirty="0"/>
            </a:br>
            <a:r>
              <a:rPr lang="es-CL" sz="2400" dirty="0"/>
              <a:t>¿Por qué estás </a:t>
            </a:r>
            <a:r>
              <a:rPr lang="es-CL" sz="2400" dirty="0" err="1"/>
              <a:t>presuadido</a:t>
            </a:r>
            <a:r>
              <a:rPr lang="es-CL" sz="2400" dirty="0"/>
              <a:t> de que tú tampoco existes?</a:t>
            </a:r>
            <a:endParaRPr lang="en-US" sz="2400" dirty="0"/>
          </a:p>
        </p:txBody>
      </p:sp>
    </p:spTree>
    <p:extLst>
      <p:ext uri="{BB962C8B-B14F-4D97-AF65-F5344CB8AC3E}">
        <p14:creationId xmlns:p14="http://schemas.microsoft.com/office/powerpoint/2010/main" val="2125407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1" name="Right Triangle 40">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3" name="Rectangle 42">
            <a:extLst>
              <a:ext uri="{FF2B5EF4-FFF2-40B4-BE49-F238E27FC236}">
                <a16:creationId xmlns:a16="http://schemas.microsoft.com/office/drawing/2014/main" id="{411BE1D3-B675-4947-B4E3-14B8DC93F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B27DF924-CC1B-431A-A8F3-7FEBCA1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9" y="2882524"/>
            <a:ext cx="12184765" cy="3975477"/>
          </a:xfrm>
          <a:custGeom>
            <a:avLst/>
            <a:gdLst>
              <a:gd name="connsiteX0" fmla="*/ 8942254 w 12188952"/>
              <a:gd name="connsiteY0" fmla="*/ 34 h 3975477"/>
              <a:gd name="connsiteX1" fmla="*/ 11642906 w 12188952"/>
              <a:gd name="connsiteY1" fmla="*/ 225257 h 3975477"/>
              <a:gd name="connsiteX2" fmla="*/ 12188952 w 12188952"/>
              <a:gd name="connsiteY2" fmla="*/ 311174 h 3975477"/>
              <a:gd name="connsiteX3" fmla="*/ 12188952 w 12188952"/>
              <a:gd name="connsiteY3" fmla="*/ 3975477 h 3975477"/>
              <a:gd name="connsiteX4" fmla="*/ 0 w 12188952"/>
              <a:gd name="connsiteY4" fmla="*/ 3975477 h 3975477"/>
              <a:gd name="connsiteX5" fmla="*/ 0 w 12188952"/>
              <a:gd name="connsiteY5" fmla="*/ 1085061 h 3975477"/>
              <a:gd name="connsiteX6" fmla="*/ 552141 w 12188952"/>
              <a:gd name="connsiteY6" fmla="*/ 1079980 h 3975477"/>
              <a:gd name="connsiteX7" fmla="*/ 8942254 w 12188952"/>
              <a:gd name="connsiteY7" fmla="*/ 34 h 397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975477">
                <a:moveTo>
                  <a:pt x="8942254" y="34"/>
                </a:moveTo>
                <a:cubicBezTo>
                  <a:pt x="9695041" y="1709"/>
                  <a:pt x="10568453" y="66687"/>
                  <a:pt x="11642906" y="225257"/>
                </a:cubicBezTo>
                <a:lnTo>
                  <a:pt x="12188952" y="311174"/>
                </a:lnTo>
                <a:lnTo>
                  <a:pt x="12188952" y="3975477"/>
                </a:lnTo>
                <a:lnTo>
                  <a:pt x="0" y="3975477"/>
                </a:lnTo>
                <a:lnTo>
                  <a:pt x="0" y="1085061"/>
                </a:lnTo>
                <a:lnTo>
                  <a:pt x="552141" y="1079980"/>
                </a:lnTo>
                <a:cubicBezTo>
                  <a:pt x="4849952" y="999477"/>
                  <a:pt x="5931106" y="-6667"/>
                  <a:pt x="8942254" y="34"/>
                </a:cubicBez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Right Triangle 46">
            <a:extLst>
              <a:ext uri="{FF2B5EF4-FFF2-40B4-BE49-F238E27FC236}">
                <a16:creationId xmlns:a16="http://schemas.microsoft.com/office/drawing/2014/main" id="{D2D8651B-6FCC-49D7-B6F8-AF869E89F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15193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9" name="Group 48">
            <a:extLst>
              <a:ext uri="{FF2B5EF4-FFF2-40B4-BE49-F238E27FC236}">
                <a16:creationId xmlns:a16="http://schemas.microsoft.com/office/drawing/2014/main" id="{2C13C5A7-AC21-48FA-A06F-6A7F303BC3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7F262F85-28C5-406E-86B5-21B5007975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6E46736-4910-4C3D-A602-EA961B5B9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6C95156-5BFF-4DE7-B263-E72A623691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C6A642-5940-409E-BA90-465C2A8146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2D9B4F-73D1-4F08-BED3-050F005D00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6BADE15-4CCA-4FB3-A2E1-F2B70EC8E9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B84EC39-7B8E-4610-A1D0-64B4DC63E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61CE688-F428-4557-8D39-912F63B57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A0A277E-6B5F-4EA7-927D-072AE79F09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F8762B1-DD2A-4691-BAA0-FCF140D803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B10B872-619E-4CDC-BBC2-2B8512F5E3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55518C1-8F67-4B56-B385-0E4947C32A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83AD748-761F-44A2-BF90-DBA3EDB465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6015257-A8BA-4AFA-943B-9CC961D83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21F0F86-489E-43A6-8315-8524702679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5C90D9E-C664-4A5F-BC20-D76DDB874F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E81936AF-8AA7-4931-8575-88CAD33ADB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DF1762F-6360-4C8F-9E4A-C7DE8C4C3C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559C29F-E778-464B-A96A-079815C233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AD9E72B-D3BF-4D27-A601-1D2E7DE83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CB8422D-924B-45F5-8A16-0F8AC8FDCC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D55B22-5D5C-4F9B-9530-BB9DE6375D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A093CBE-3A15-4A43-A536-2EE3B6524D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A289A63-846E-4F02-A373-B072C2EAF8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2B62319-B036-4232-A230-5DD9F9EE11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13B242B-F116-42CC-AC41-373E24D4A0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3F63EA7-9511-4DDD-962B-5C5C5131A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EE9C8DA-BB76-4CFF-AFD5-4E054A62C8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2F3C61A-326D-45E1-8FDF-B346F1625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BEEB7B-6D5D-47E6-836B-1843CF8107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FF47F77-62CD-47D4-BB10-B751B9DACB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AD07605F-55B0-4EC8-584D-E6D418306DF8}"/>
              </a:ext>
            </a:extLst>
          </p:cNvPr>
          <p:cNvSpPr>
            <a:spLocks noGrp="1"/>
          </p:cNvSpPr>
          <p:nvPr>
            <p:ph type="title"/>
          </p:nvPr>
        </p:nvSpPr>
        <p:spPr>
          <a:xfrm>
            <a:off x="691078" y="469562"/>
            <a:ext cx="10302169" cy="5943594"/>
          </a:xfrm>
        </p:spPr>
        <p:txBody>
          <a:bodyPr vert="horz" lIns="91440" tIns="45720" rIns="91440" bIns="45720" rtlCol="0" anchor="t">
            <a:normAutofit fontScale="90000"/>
          </a:bodyPr>
          <a:lstStyle/>
          <a:p>
            <a:r>
              <a:rPr lang="en-US" sz="2400" dirty="0"/>
              <a:t>. ¿</a:t>
            </a:r>
            <a:r>
              <a:rPr lang="en-US" sz="2400" dirty="0" err="1"/>
              <a:t>En</a:t>
            </a:r>
            <a:r>
              <a:rPr lang="en-US" sz="2400" dirty="0"/>
              <a:t> </a:t>
            </a:r>
            <a:r>
              <a:rPr lang="en-US" sz="2400" dirty="0" err="1"/>
              <a:t>qué</a:t>
            </a:r>
            <a:r>
              <a:rPr lang="en-US" sz="2400" dirty="0"/>
              <a:t> </a:t>
            </a:r>
            <a:r>
              <a:rPr lang="en-US" sz="2400" dirty="0" err="1"/>
              <a:t>escenarios</a:t>
            </a:r>
            <a:r>
              <a:rPr lang="en-US" sz="2400" dirty="0"/>
              <a:t> </a:t>
            </a:r>
            <a:r>
              <a:rPr lang="en-US" sz="2400" dirty="0" err="1"/>
              <a:t>opina</a:t>
            </a:r>
            <a:r>
              <a:rPr lang="en-US" sz="2400" dirty="0"/>
              <a:t> Descartes que se </a:t>
            </a:r>
            <a:r>
              <a:rPr lang="en-US" sz="2400" dirty="0" err="1"/>
              <a:t>puede</a:t>
            </a:r>
            <a:r>
              <a:rPr lang="en-US" sz="2400" dirty="0"/>
              <a:t> </a:t>
            </a:r>
            <a:r>
              <a:rPr lang="en-US" sz="2400" dirty="0" err="1"/>
              <a:t>dudar</a:t>
            </a:r>
            <a:r>
              <a:rPr lang="en-US" sz="2400" dirty="0"/>
              <a:t> de </a:t>
            </a:r>
            <a:r>
              <a:rPr lang="en-US" sz="2400" dirty="0" err="1"/>
              <a:t>nuestros</a:t>
            </a:r>
            <a:r>
              <a:rPr lang="en-US" sz="2400" dirty="0"/>
              <a:t> </a:t>
            </a:r>
            <a:r>
              <a:rPr lang="en-US" sz="2400" dirty="0" err="1"/>
              <a:t>conocimientos</a:t>
            </a:r>
            <a:r>
              <a:rPr lang="en-US" sz="2400" dirty="0"/>
              <a:t> </a:t>
            </a:r>
            <a:r>
              <a:rPr lang="en-US" sz="2400" dirty="0" err="1"/>
              <a:t>matemáticos</a:t>
            </a:r>
            <a:r>
              <a:rPr lang="en-US" sz="2400" dirty="0"/>
              <a:t>?</a:t>
            </a:r>
            <a:br>
              <a:rPr lang="en-US" sz="2400" dirty="0"/>
            </a:br>
            <a:br>
              <a:rPr lang="en-US" sz="2400" dirty="0"/>
            </a:br>
            <a:r>
              <a:rPr lang="en-US" sz="2400" dirty="0" err="1"/>
              <a:t>Ahora</a:t>
            </a:r>
            <a:r>
              <a:rPr lang="en-US" sz="2400" dirty="0"/>
              <a:t> bien, ¿</a:t>
            </a:r>
            <a:r>
              <a:rPr lang="en-US" sz="2400" dirty="0" err="1"/>
              <a:t>qué</a:t>
            </a:r>
            <a:r>
              <a:rPr lang="en-US" sz="2400" dirty="0"/>
              <a:t> es </a:t>
            </a:r>
            <a:r>
              <a:rPr lang="en-US" sz="2400" dirty="0" err="1"/>
              <a:t>una</a:t>
            </a:r>
            <a:r>
              <a:rPr lang="en-US" sz="2400" dirty="0"/>
              <a:t> </a:t>
            </a:r>
            <a:r>
              <a:rPr lang="en-US" sz="2400" dirty="0" err="1"/>
              <a:t>cosa</a:t>
            </a:r>
            <a:r>
              <a:rPr lang="en-US" sz="2400" dirty="0"/>
              <a:t> que </a:t>
            </a:r>
            <a:r>
              <a:rPr lang="en-US" sz="2400" dirty="0" err="1"/>
              <a:t>piensa</a:t>
            </a:r>
            <a:r>
              <a:rPr lang="en-US" sz="2400" dirty="0"/>
              <a:t>?</a:t>
            </a:r>
            <a:br>
              <a:rPr lang="en-US" sz="2400" dirty="0"/>
            </a:br>
            <a:br>
              <a:rPr lang="en-US" sz="2400" dirty="0"/>
            </a:br>
            <a:r>
              <a:rPr lang="en-US" sz="2400" dirty="0"/>
              <a:t>¿</a:t>
            </a:r>
            <a:r>
              <a:rPr lang="en-US" sz="2400" dirty="0" err="1"/>
              <a:t>Cómo</a:t>
            </a:r>
            <a:r>
              <a:rPr lang="en-US" sz="2400" dirty="0"/>
              <a:t> </a:t>
            </a:r>
            <a:r>
              <a:rPr lang="en-US" sz="2400" dirty="0" err="1"/>
              <a:t>determina</a:t>
            </a:r>
            <a:r>
              <a:rPr lang="en-US" sz="2400" dirty="0"/>
              <a:t> Descartes que </a:t>
            </a:r>
            <a:r>
              <a:rPr lang="en-US" sz="2400" dirty="0" err="1"/>
              <a:t>el</a:t>
            </a:r>
            <a:r>
              <a:rPr lang="en-US" sz="2400" dirty="0"/>
              <a:t> alma </a:t>
            </a:r>
            <a:r>
              <a:rPr lang="en-US" sz="2400" dirty="0" err="1"/>
              <a:t>tiene</a:t>
            </a:r>
            <a:r>
              <a:rPr lang="en-US" sz="2400" dirty="0"/>
              <a:t> </a:t>
            </a:r>
            <a:r>
              <a:rPr lang="en-US" sz="2400" dirty="0" err="1"/>
              <a:t>cualidades</a:t>
            </a:r>
            <a:r>
              <a:rPr lang="en-US" sz="2400" dirty="0"/>
              <a:t>? y ¿Por </a:t>
            </a:r>
            <a:r>
              <a:rPr lang="en-US" sz="2400" dirty="0" err="1"/>
              <a:t>qué</a:t>
            </a:r>
            <a:r>
              <a:rPr lang="en-US" sz="2400" dirty="0"/>
              <a:t> </a:t>
            </a:r>
            <a:r>
              <a:rPr lang="en-US" sz="2400" dirty="0" err="1"/>
              <a:t>esas</a:t>
            </a:r>
            <a:r>
              <a:rPr lang="en-US" sz="2400" dirty="0"/>
              <a:t>?</a:t>
            </a:r>
            <a:br>
              <a:rPr lang="en-US" sz="2400" dirty="0"/>
            </a:br>
            <a:br>
              <a:rPr lang="en-US" sz="2400" dirty="0"/>
            </a:br>
            <a:r>
              <a:rPr lang="en-US" sz="2400" dirty="0"/>
              <a:t>Si </a:t>
            </a:r>
            <a:r>
              <a:rPr lang="en-US" sz="2400" dirty="0" err="1"/>
              <a:t>desde</a:t>
            </a:r>
            <a:r>
              <a:rPr lang="en-US" sz="2400" dirty="0"/>
              <a:t> la nada no se </a:t>
            </a:r>
            <a:r>
              <a:rPr lang="en-US" sz="2400" dirty="0" err="1"/>
              <a:t>puede</a:t>
            </a:r>
            <a:r>
              <a:rPr lang="en-US" sz="2400" dirty="0"/>
              <a:t> </a:t>
            </a:r>
            <a:r>
              <a:rPr lang="en-US" sz="2400" dirty="0" err="1"/>
              <a:t>producir</a:t>
            </a:r>
            <a:r>
              <a:rPr lang="en-US" sz="2400" dirty="0"/>
              <a:t> </a:t>
            </a:r>
            <a:r>
              <a:rPr lang="en-US" sz="2400" dirty="0" err="1"/>
              <a:t>cosa</a:t>
            </a:r>
            <a:r>
              <a:rPr lang="en-US" sz="2400" dirty="0"/>
              <a:t> </a:t>
            </a:r>
            <a:r>
              <a:rPr lang="en-US" sz="2400" dirty="0" err="1"/>
              <a:t>alguna</a:t>
            </a:r>
            <a:r>
              <a:rPr lang="en-US" sz="2400" dirty="0"/>
              <a:t>, ¿</a:t>
            </a:r>
            <a:r>
              <a:rPr lang="en-US" sz="2400" dirty="0" err="1"/>
              <a:t>esto</a:t>
            </a:r>
            <a:r>
              <a:rPr lang="en-US" sz="2400" dirty="0"/>
              <a:t> </a:t>
            </a:r>
            <a:r>
              <a:rPr lang="en-US" sz="2400" dirty="0" err="1"/>
              <a:t>funciona</a:t>
            </a:r>
            <a:r>
              <a:rPr lang="en-US" sz="2400" dirty="0"/>
              <a:t> </a:t>
            </a:r>
            <a:r>
              <a:rPr lang="en-US" sz="2400" dirty="0" err="1"/>
              <a:t>en</a:t>
            </a:r>
            <a:r>
              <a:rPr lang="en-US" sz="2400" dirty="0"/>
              <a:t> </a:t>
            </a:r>
            <a:r>
              <a:rPr lang="en-US" sz="2400" dirty="0" err="1"/>
              <a:t>sentido</a:t>
            </a:r>
            <a:r>
              <a:rPr lang="en-US" sz="2400" dirty="0"/>
              <a:t> </a:t>
            </a:r>
            <a:r>
              <a:rPr lang="en-US" sz="2400" dirty="0" err="1"/>
              <a:t>contrario</a:t>
            </a:r>
            <a:r>
              <a:rPr lang="en-US" sz="2400" dirty="0"/>
              <a:t>? Es </a:t>
            </a:r>
            <a:r>
              <a:rPr lang="en-US" sz="2400" dirty="0" err="1"/>
              <a:t>decir</a:t>
            </a:r>
            <a:r>
              <a:rPr lang="en-US" sz="2400" dirty="0"/>
              <a:t>, </a:t>
            </a:r>
            <a:r>
              <a:rPr lang="en-US" sz="2400" dirty="0" err="1"/>
              <a:t>cuando</a:t>
            </a:r>
            <a:r>
              <a:rPr lang="en-US" sz="2400" dirty="0"/>
              <a:t> </a:t>
            </a:r>
            <a:r>
              <a:rPr lang="en-US" sz="2400" dirty="0" err="1"/>
              <a:t>el</a:t>
            </a:r>
            <a:r>
              <a:rPr lang="en-US" sz="2400" dirty="0"/>
              <a:t> </a:t>
            </a:r>
            <a:r>
              <a:rPr lang="en-US" sz="2400" dirty="0" err="1"/>
              <a:t>cuerpo</a:t>
            </a:r>
            <a:r>
              <a:rPr lang="en-US" sz="2400" dirty="0"/>
              <a:t> </a:t>
            </a:r>
            <a:r>
              <a:rPr lang="en-US" sz="2400" dirty="0" err="1"/>
              <a:t>muere</a:t>
            </a:r>
            <a:r>
              <a:rPr lang="en-US" sz="2400" dirty="0"/>
              <a:t> y se </a:t>
            </a:r>
            <a:r>
              <a:rPr lang="en-US" sz="2400" dirty="0" err="1"/>
              <a:t>desvanece</a:t>
            </a:r>
            <a:r>
              <a:rPr lang="en-US" sz="2400" dirty="0"/>
              <a:t>, ¿</a:t>
            </a:r>
            <a:r>
              <a:rPr lang="en-US" sz="2400" dirty="0" err="1"/>
              <a:t>nos</a:t>
            </a:r>
            <a:r>
              <a:rPr lang="en-US" sz="2400" dirty="0"/>
              <a:t> </a:t>
            </a:r>
            <a:r>
              <a:rPr lang="en-US" sz="2400" dirty="0" err="1"/>
              <a:t>convertimos</a:t>
            </a:r>
            <a:r>
              <a:rPr lang="en-US" sz="2400" dirty="0"/>
              <a:t> </a:t>
            </a:r>
            <a:r>
              <a:rPr lang="en-US" sz="2400" dirty="0" err="1"/>
              <a:t>en</a:t>
            </a:r>
            <a:r>
              <a:rPr lang="en-US" sz="2400" dirty="0"/>
              <a:t> algo </a:t>
            </a:r>
            <a:r>
              <a:rPr lang="en-US" sz="2400" dirty="0" err="1"/>
              <a:t>distinto</a:t>
            </a:r>
            <a:r>
              <a:rPr lang="en-US" sz="2400" dirty="0"/>
              <a:t> o </a:t>
            </a:r>
            <a:r>
              <a:rPr lang="en-US" sz="2400" dirty="0" err="1"/>
              <a:t>desde</a:t>
            </a:r>
            <a:r>
              <a:rPr lang="en-US" sz="2400" dirty="0"/>
              <a:t> la </a:t>
            </a:r>
            <a:r>
              <a:rPr lang="en-US" sz="2400" dirty="0" err="1"/>
              <a:t>existencia</a:t>
            </a:r>
            <a:r>
              <a:rPr lang="en-US" sz="2400" dirty="0"/>
              <a:t> </a:t>
            </a:r>
            <a:r>
              <a:rPr lang="en-US" sz="2400" dirty="0" err="1"/>
              <a:t>si</a:t>
            </a:r>
            <a:r>
              <a:rPr lang="en-US" sz="2400" dirty="0"/>
              <a:t> </a:t>
            </a:r>
            <a:r>
              <a:rPr lang="en-US" sz="2400" dirty="0" err="1"/>
              <a:t>podemos</a:t>
            </a:r>
            <a:r>
              <a:rPr lang="en-US" sz="2400" dirty="0"/>
              <a:t> </a:t>
            </a:r>
            <a:r>
              <a:rPr lang="en-US" sz="2400" dirty="0" err="1"/>
              <a:t>transitar</a:t>
            </a:r>
            <a:r>
              <a:rPr lang="en-US" sz="2400" dirty="0"/>
              <a:t> a la nada?</a:t>
            </a:r>
            <a:br>
              <a:rPr lang="en-US" sz="2400" dirty="0"/>
            </a:br>
            <a:br>
              <a:rPr lang="en-US" sz="2400" dirty="0"/>
            </a:br>
            <a:r>
              <a:rPr lang="en-US" sz="2400" dirty="0"/>
              <a:t>Si </a:t>
            </a:r>
            <a:r>
              <a:rPr lang="en-US" sz="2700" dirty="0" err="1"/>
              <a:t>consideramos</a:t>
            </a:r>
            <a:r>
              <a:rPr lang="en-US" sz="2700" dirty="0"/>
              <a:t> </a:t>
            </a:r>
            <a:r>
              <a:rPr lang="en-US" sz="2700" dirty="0" err="1"/>
              <a:t>el</a:t>
            </a:r>
            <a:r>
              <a:rPr lang="en-US" sz="2700" dirty="0"/>
              <a:t> ser </a:t>
            </a:r>
            <a:r>
              <a:rPr lang="en-US" sz="2700" dirty="0" err="1"/>
              <a:t>humano</a:t>
            </a:r>
            <a:r>
              <a:rPr lang="en-US" sz="2700" dirty="0"/>
              <a:t> es </a:t>
            </a:r>
            <a:r>
              <a:rPr lang="en-US" sz="2700" dirty="0" err="1"/>
              <a:t>una</a:t>
            </a:r>
            <a:r>
              <a:rPr lang="en-US" sz="2700" dirty="0"/>
              <a:t> </a:t>
            </a:r>
            <a:r>
              <a:rPr lang="en-US" sz="2700" dirty="0" err="1"/>
              <a:t>cosa</a:t>
            </a:r>
            <a:r>
              <a:rPr lang="en-US" sz="2700" dirty="0"/>
              <a:t> que </a:t>
            </a:r>
            <a:r>
              <a:rPr lang="en-US" sz="2700" dirty="0" err="1"/>
              <a:t>piensa</a:t>
            </a:r>
            <a:r>
              <a:rPr lang="en-US" sz="2700" dirty="0"/>
              <a:t> ¿</a:t>
            </a:r>
            <a:r>
              <a:rPr lang="en-US" sz="2700" dirty="0" err="1"/>
              <a:t>Cuándo</a:t>
            </a:r>
            <a:r>
              <a:rPr lang="en-US" sz="2700" dirty="0"/>
              <a:t> </a:t>
            </a:r>
            <a:r>
              <a:rPr lang="en-US" sz="2700" dirty="0" err="1"/>
              <a:t>muero</a:t>
            </a:r>
            <a:r>
              <a:rPr lang="en-US" sz="2700" dirty="0"/>
              <a:t> </a:t>
            </a:r>
            <a:r>
              <a:rPr lang="en-US" sz="2700" dirty="0" err="1"/>
              <a:t>dejo</a:t>
            </a:r>
            <a:r>
              <a:rPr lang="en-US" sz="2700" dirty="0"/>
              <a:t> de ser un </a:t>
            </a:r>
            <a:r>
              <a:rPr lang="en-US" sz="2700" dirty="0" err="1"/>
              <a:t>humano</a:t>
            </a:r>
            <a:r>
              <a:rPr lang="en-US" sz="2700" dirty="0"/>
              <a:t>? ¿Por </a:t>
            </a:r>
            <a:r>
              <a:rPr lang="en-US" sz="2700" dirty="0" err="1"/>
              <a:t>qué</a:t>
            </a:r>
            <a:r>
              <a:rPr lang="en-US" sz="2700" dirty="0"/>
              <a:t> </a:t>
            </a:r>
            <a:r>
              <a:rPr lang="en-US" sz="2700" dirty="0" err="1"/>
              <a:t>nuestra</a:t>
            </a:r>
            <a:r>
              <a:rPr lang="en-US" sz="2700" dirty="0"/>
              <a:t> </a:t>
            </a:r>
            <a:r>
              <a:rPr lang="en-US" sz="2700" dirty="0" err="1"/>
              <a:t>mente</a:t>
            </a:r>
            <a:r>
              <a:rPr lang="en-US" sz="2700" dirty="0"/>
              <a:t> </a:t>
            </a:r>
            <a:r>
              <a:rPr lang="en-US" sz="2700" dirty="0" err="1"/>
              <a:t>cuando</a:t>
            </a:r>
            <a:r>
              <a:rPr lang="en-US" sz="2700" dirty="0"/>
              <a:t> </a:t>
            </a:r>
            <a:r>
              <a:rPr lang="en-US" sz="2700" dirty="0" err="1"/>
              <a:t>busca</a:t>
            </a:r>
            <a:r>
              <a:rPr lang="en-US" sz="2700" dirty="0"/>
              <a:t> </a:t>
            </a:r>
            <a:r>
              <a:rPr lang="en-US" sz="2700" dirty="0" err="1"/>
              <a:t>una</a:t>
            </a:r>
            <a:r>
              <a:rPr lang="en-US" sz="2700" dirty="0"/>
              <a:t> </a:t>
            </a:r>
            <a:r>
              <a:rPr lang="en-US" sz="2700" dirty="0" err="1"/>
              <a:t>cosa</a:t>
            </a:r>
            <a:r>
              <a:rPr lang="en-US" sz="2700" dirty="0"/>
              <a:t> </a:t>
            </a:r>
            <a:r>
              <a:rPr lang="en-US" sz="2700" dirty="0" err="1"/>
              <a:t>corpórea</a:t>
            </a:r>
            <a:r>
              <a:rPr lang="en-US" sz="2700" dirty="0"/>
              <a:t> o imagen es perfecta?</a:t>
            </a:r>
            <a:br>
              <a:rPr lang="en-US" sz="2700" dirty="0"/>
            </a:br>
            <a:endParaRPr lang="en-US" sz="2700" dirty="0"/>
          </a:p>
        </p:txBody>
      </p:sp>
    </p:spTree>
    <p:extLst>
      <p:ext uri="{BB962C8B-B14F-4D97-AF65-F5344CB8AC3E}">
        <p14:creationId xmlns:p14="http://schemas.microsoft.com/office/powerpoint/2010/main" val="11285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1" name="Right Triangle 40">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3" name="Rectangle 42">
            <a:extLst>
              <a:ext uri="{FF2B5EF4-FFF2-40B4-BE49-F238E27FC236}">
                <a16:creationId xmlns:a16="http://schemas.microsoft.com/office/drawing/2014/main" id="{411BE1D3-B675-4947-B4E3-14B8DC93F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Freeform: Shape 44">
            <a:extLst>
              <a:ext uri="{FF2B5EF4-FFF2-40B4-BE49-F238E27FC236}">
                <a16:creationId xmlns:a16="http://schemas.microsoft.com/office/drawing/2014/main" id="{B27DF924-CC1B-431A-A8F3-7FEBCA1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9" y="2882524"/>
            <a:ext cx="12184765" cy="3975477"/>
          </a:xfrm>
          <a:custGeom>
            <a:avLst/>
            <a:gdLst>
              <a:gd name="connsiteX0" fmla="*/ 8942254 w 12188952"/>
              <a:gd name="connsiteY0" fmla="*/ 34 h 3975477"/>
              <a:gd name="connsiteX1" fmla="*/ 11642906 w 12188952"/>
              <a:gd name="connsiteY1" fmla="*/ 225257 h 3975477"/>
              <a:gd name="connsiteX2" fmla="*/ 12188952 w 12188952"/>
              <a:gd name="connsiteY2" fmla="*/ 311174 h 3975477"/>
              <a:gd name="connsiteX3" fmla="*/ 12188952 w 12188952"/>
              <a:gd name="connsiteY3" fmla="*/ 3975477 h 3975477"/>
              <a:gd name="connsiteX4" fmla="*/ 0 w 12188952"/>
              <a:gd name="connsiteY4" fmla="*/ 3975477 h 3975477"/>
              <a:gd name="connsiteX5" fmla="*/ 0 w 12188952"/>
              <a:gd name="connsiteY5" fmla="*/ 1085061 h 3975477"/>
              <a:gd name="connsiteX6" fmla="*/ 552141 w 12188952"/>
              <a:gd name="connsiteY6" fmla="*/ 1079980 h 3975477"/>
              <a:gd name="connsiteX7" fmla="*/ 8942254 w 12188952"/>
              <a:gd name="connsiteY7" fmla="*/ 34 h 397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975477">
                <a:moveTo>
                  <a:pt x="8942254" y="34"/>
                </a:moveTo>
                <a:cubicBezTo>
                  <a:pt x="9695041" y="1709"/>
                  <a:pt x="10568453" y="66687"/>
                  <a:pt x="11642906" y="225257"/>
                </a:cubicBezTo>
                <a:lnTo>
                  <a:pt x="12188952" y="311174"/>
                </a:lnTo>
                <a:lnTo>
                  <a:pt x="12188952" y="3975477"/>
                </a:lnTo>
                <a:lnTo>
                  <a:pt x="0" y="3975477"/>
                </a:lnTo>
                <a:lnTo>
                  <a:pt x="0" y="1085061"/>
                </a:lnTo>
                <a:lnTo>
                  <a:pt x="552141" y="1079980"/>
                </a:lnTo>
                <a:cubicBezTo>
                  <a:pt x="4849952" y="999477"/>
                  <a:pt x="5931106" y="-6667"/>
                  <a:pt x="8942254" y="34"/>
                </a:cubicBez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Right Triangle 46">
            <a:extLst>
              <a:ext uri="{FF2B5EF4-FFF2-40B4-BE49-F238E27FC236}">
                <a16:creationId xmlns:a16="http://schemas.microsoft.com/office/drawing/2014/main" id="{D2D8651B-6FCC-49D7-B6F8-AF869E89F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15193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9" name="Group 48">
            <a:extLst>
              <a:ext uri="{FF2B5EF4-FFF2-40B4-BE49-F238E27FC236}">
                <a16:creationId xmlns:a16="http://schemas.microsoft.com/office/drawing/2014/main" id="{2C13C5A7-AC21-48FA-A06F-6A7F303BC3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7F262F85-28C5-406E-86B5-21B5007975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6E46736-4910-4C3D-A602-EA961B5B9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6C95156-5BFF-4DE7-B263-E72A623691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C6A642-5940-409E-BA90-465C2A8146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2D9B4F-73D1-4F08-BED3-050F005D00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6BADE15-4CCA-4FB3-A2E1-F2B70EC8E9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B84EC39-7B8E-4610-A1D0-64B4DC63E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61CE688-F428-4557-8D39-912F63B57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A0A277E-6B5F-4EA7-927D-072AE79F09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F8762B1-DD2A-4691-BAA0-FCF140D803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B10B872-619E-4CDC-BBC2-2B8512F5E3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55518C1-8F67-4B56-B385-0E4947C32A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83AD748-761F-44A2-BF90-DBA3EDB465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6015257-A8BA-4AFA-943B-9CC961D83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21F0F86-489E-43A6-8315-8524702679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5C90D9E-C664-4A5F-BC20-D76DDB874F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E81936AF-8AA7-4931-8575-88CAD33ADB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DF1762F-6360-4C8F-9E4A-C7DE8C4C3C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559C29F-E778-464B-A96A-079815C233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AD9E72B-D3BF-4D27-A601-1D2E7DE83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CB8422D-924B-45F5-8A16-0F8AC8FDCC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D55B22-5D5C-4F9B-9530-BB9DE6375D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A093CBE-3A15-4A43-A536-2EE3B6524D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A289A63-846E-4F02-A373-B072C2EAF8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2B62319-B036-4232-A230-5DD9F9EE11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13B242B-F116-42CC-AC41-373E24D4A0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3F63EA7-9511-4DDD-962B-5C5C5131A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EE9C8DA-BB76-4CFF-AFD5-4E054A62C8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2F3C61A-326D-45E1-8FDF-B346F1625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BEEB7B-6D5D-47E6-836B-1843CF8107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FF47F77-62CD-47D4-BB10-B751B9DACB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ítulo 1">
            <a:extLst>
              <a:ext uri="{FF2B5EF4-FFF2-40B4-BE49-F238E27FC236}">
                <a16:creationId xmlns:a16="http://schemas.microsoft.com/office/drawing/2014/main" id="{4538F488-5F7C-F2CA-D307-0C220523FF7E}"/>
              </a:ext>
            </a:extLst>
          </p:cNvPr>
          <p:cNvSpPr>
            <a:spLocks noGrp="1"/>
          </p:cNvSpPr>
          <p:nvPr>
            <p:ph type="title"/>
          </p:nvPr>
        </p:nvSpPr>
        <p:spPr>
          <a:xfrm>
            <a:off x="691078" y="469566"/>
            <a:ext cx="10302169" cy="5955946"/>
          </a:xfrm>
        </p:spPr>
        <p:txBody>
          <a:bodyPr vert="horz" lIns="91440" tIns="45720" rIns="91440" bIns="45720" rtlCol="0" anchor="t">
            <a:normAutofit/>
          </a:bodyPr>
          <a:lstStyle/>
          <a:p>
            <a:endParaRPr lang="en-US" sz="2400" dirty="0"/>
          </a:p>
        </p:txBody>
      </p:sp>
    </p:spTree>
    <p:extLst>
      <p:ext uri="{BB962C8B-B14F-4D97-AF65-F5344CB8AC3E}">
        <p14:creationId xmlns:p14="http://schemas.microsoft.com/office/powerpoint/2010/main" val="977726003"/>
      </p:ext>
    </p:extLst>
  </p:cSld>
  <p:clrMapOvr>
    <a:masterClrMapping/>
  </p:clrMapOvr>
</p:sld>
</file>

<file path=ppt/theme/theme1.xml><?xml version="1.0" encoding="utf-8"?>
<a:theme xmlns:a="http://schemas.openxmlformats.org/drawingml/2006/main" name="CosineVTI">
  <a:themeElements>
    <a:clrScheme name="AnalogousFromRegularSeedLeftStep">
      <a:dk1>
        <a:srgbClr val="000000"/>
      </a:dk1>
      <a:lt1>
        <a:srgbClr val="FFFFFF"/>
      </a:lt1>
      <a:dk2>
        <a:srgbClr val="1B3028"/>
      </a:dk2>
      <a:lt2>
        <a:srgbClr val="F3F0F3"/>
      </a:lt2>
      <a:accent1>
        <a:srgbClr val="43B73E"/>
      </a:accent1>
      <a:accent2>
        <a:srgbClr val="6DB332"/>
      </a:accent2>
      <a:accent3>
        <a:srgbClr val="9BA939"/>
      </a:accent3>
      <a:accent4>
        <a:srgbClr val="B99233"/>
      </a:accent4>
      <a:accent5>
        <a:srgbClr val="CB6C45"/>
      </a:accent5>
      <a:accent6>
        <a:srgbClr val="B93344"/>
      </a:accent6>
      <a:hlink>
        <a:srgbClr val="BB43C0"/>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12</TotalTime>
  <Words>271</Words>
  <Application>Microsoft Macintosh PowerPoint</Application>
  <PresentationFormat>Panorámica</PresentationFormat>
  <Paragraphs>4</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Grandview</vt:lpstr>
      <vt:lpstr>Wingdings</vt:lpstr>
      <vt:lpstr>CosineVTI</vt:lpstr>
      <vt:lpstr>Preguntas</vt:lpstr>
      <vt:lpstr>¿Crees que la mejor manera de conocer la realidad es autocuestionarse?  ¿Por qué habla de un genio maligno?  ¿Por qué Descartes duda de las percepciones sensoriales que tenemos del mundo? ¿Qué entiende por firme y constante en las ciencias, si esta idea no deja de ser una opinión?  ¿Existirá algo que sea completamente cierto e indudable?  ¿Es el pensamiento la facultad que me convierte en ser humano?  ¿Porque no puede concebir lo que es la cera por medio de la imaginación?  ¿Qué pasaría si hubiera un método que nos permitiera no equivocarnos jamás?  ¿Por qué estás presuadido de que tú tampoco existes?</vt:lpstr>
      <vt:lpstr>. ¿En qué escenarios opina Descartes que se puede dudar de nuestros conocimientos matemáticos?  Ahora bien, ¿qué es una cosa que piensa?  ¿Cómo determina Descartes que el alma tiene cualidades? y ¿Por qué esas?  Si desde la nada no se puede producir cosa alguna, ¿esto funciona en sentido contrario? Es decir, cuando el cuerpo muere y se desvanece, ¿nos convertimos en algo distinto o desde la existencia si podemos transitar a la nada?  Si consideramos el ser humano es una cosa que piensa ¿Cuándo muero dejo de ser un humano? ¿Por qué nuestra mente cuando busca una cosa corpórea o imagen es perfecta?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Preguntas</dc:title>
  <dc:creator>Nicolás Vargas</dc:creator>
  <cp:lastModifiedBy>Nicolás Vargas</cp:lastModifiedBy>
  <cp:revision>2</cp:revision>
  <dcterms:created xsi:type="dcterms:W3CDTF">2022-08-31T22:20:35Z</dcterms:created>
  <dcterms:modified xsi:type="dcterms:W3CDTF">2022-08-31T22:33:16Z</dcterms:modified>
</cp:coreProperties>
</file>